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harts/chart1.xml" ContentType="application/vnd.openxmlformats-officedocument.drawingml.chart+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21.xml" ContentType="application/vnd.openxmlformats-officedocument.presentationml.notesSlide+xml"/>
  <Override PartName="/ppt/slides/slide21.xml" ContentType="application/vnd.openxmlformats-officedocument.presentationml.slide+xml"/>
  <Override PartName="/ppt/notesSlides/notesSlide22.xml" ContentType="application/vnd.openxmlformats-officedocument.presentationml.notesSlide+xml"/>
  <Override PartName="/ppt/slides/slide22.xml" ContentType="application/vnd.openxmlformats-officedocument.presentationml.slide+xml"/>
  <Override PartName="/ppt/notesSlides/notesSlide23.xml" ContentType="application/vnd.openxmlformats-officedocument.presentationml.notesSlide+xml"/>
  <Override PartName="/ppt/slides/slide23.xml" ContentType="application/vnd.openxmlformats-officedocument.presentationml.slide+xml"/>
  <Override PartName="/ppt/notesSlides/notesSlide24.xml" ContentType="application/vnd.openxmlformats-officedocument.presentationml.notesSlide+xml"/>
  <Override PartName="/ppt/slides/slide24.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8" r:id="rId4"/>
    <p:sldId id="267" r:id="rId13"/>
    <p:sldId id="269" r:id="rId15"/>
    <p:sldId id="273" r:id="rId19"/>
    <p:sldId id="270" r:id="rId16"/>
    <p:sldId id="259" r:id="rId5"/>
    <p:sldId id="265" r:id="rId11"/>
    <p:sldId id="262" r:id="rId8"/>
    <p:sldId id="261" r:id="rId7"/>
    <p:sldId id="276" r:id="rId27"/>
    <p:sldId id="277" r:id="rId28"/>
    <p:sldId id="266" r:id="rId12"/>
    <p:sldId id="278" r:id="rId29"/>
    <p:sldId id="274" r:id="rId20"/>
    <p:sldId id="263" r:id="rId9"/>
    <p:sldId id="279" r:id="rId30"/>
    <p:sldId id="275" r:id="rId21"/>
  </p:sldIdLst>
  <p:sldSz cx="12191695" cy="8620391"/>
  <p:notesSz cx="8620391"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4" Type="http://schemas.openxmlformats.org/officeDocument/2006/relationships/slide" Target="slides/slide3.xml"/><Relationship Id="rId5" Type="http://schemas.openxmlformats.org/officeDocument/2006/relationships/slide" Target="slides/slide4.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5" Type="http://schemas.openxmlformats.org/officeDocument/2006/relationships/slide" Target="slides/slide14.xml"/><Relationship Id="rId16" Type="http://schemas.openxmlformats.org/officeDocument/2006/relationships/slide" Target="slides/slide15.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128"/>
          <c:y val="0.055"/>
          <c:w val="0.836"/>
          <c:h val="0.841"/>
        </c:manualLayout>
      </c:layout>
      <c:lineChart>
        <c:varyColors val="0"/>
        <c:ser>
          <c:idx val="0"/>
          <c:order val="0"/>
          <c:tx>
            <c:strRef>
              <c:f>Sheet1!$B$1</c:f>
              <c:strCache>
                <c:ptCount val="1"/>
                <c:pt idx="0">
                  <c:v>Series 1</c:v>
                </c:pt>
              </c:strCache>
            </c:strRef>
          </c:tx>
          <c:spPr>
            <a:solidFill>
              <a:srgbClr val="534447"/>
            </a:solidFill>
            <a:ln w="28575" cap="flat">
              <a:solidFill>
                <a:srgbClr val="534447"/>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4"/>
            <c:spPr>
              <a:solidFill>
                <a:srgbClr val="534447"/>
              </a:solidFill>
              <a:ln w="9525" cap="flat">
                <a:solidFill>
                  <a:srgbClr val="534447"/>
                </a:solidFill>
                <a:prstDash val="solid"/>
                <a:round/>
              </a:ln>
              <a:effectLst/>
            </c:spPr>
          </c:marker>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Sheet1!$B$2:$B$13</c:f>
              <c:numCache>
                <c:formatCode>General</c:formatCode>
                <c:ptCount val="12"/>
                <c:pt idx="0">
                  <c:v>0</c:v>
                </c:pt>
                <c:pt idx="1">
                  <c:v>5000</c:v>
                </c:pt>
                <c:pt idx="2">
                  <c:v>5300</c:v>
                </c:pt>
                <c:pt idx="3">
                  <c:v>10000</c:v>
                </c:pt>
                <c:pt idx="4">
                  <c:v>1350</c:v>
                </c:pt>
                <c:pt idx="5">
                  <c:v>12000</c:v>
                </c:pt>
                <c:pt idx="6">
                  <c:v>9600</c:v>
                </c:pt>
                <c:pt idx="7">
                  <c:v>9600</c:v>
                </c:pt>
                <c:pt idx="8">
                  <c:v>10600</c:v>
                </c:pt>
                <c:pt idx="9">
                  <c:v>6500</c:v>
                </c:pt>
                <c:pt idx="10">
                  <c:v>3100</c:v>
                </c:pt>
                <c:pt idx="11">
                  <c:v>15000</c:v>
                </c:pt>
              </c:numCache>
            </c:numRef>
          </c:val>
          <c:smooth val="0"/>
        </c:ser>
        <c:ser>
          <c:idx val="1"/>
          <c:order val="1"/>
          <c:tx>
            <c:strRef>
              <c:f>Sheet1!$C$1</c:f>
              <c:strCache>
                <c:ptCount val="1"/>
                <c:pt idx="0">
                  <c:v>Series 2</c:v>
                </c:pt>
              </c:strCache>
            </c:strRef>
          </c:tx>
          <c:spPr>
            <a:solidFill>
              <a:srgbClr val="9D878C"/>
            </a:solidFill>
            <a:ln w="28575" cap="flat">
              <a:solidFill>
                <a:srgbClr val="9D878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4"/>
            <c:spPr>
              <a:solidFill>
                <a:srgbClr val="9D878C"/>
              </a:solidFill>
              <a:ln w="9525" cap="flat">
                <a:solidFill>
                  <a:srgbClr val="9D878C"/>
                </a:solidFill>
                <a:prstDash val="solid"/>
                <a:round/>
              </a:ln>
              <a:effectLst/>
            </c:spPr>
          </c:marker>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Sheet1!$C$2:$C$13</c:f>
              <c:numCache>
                <c:formatCode>General</c:formatCode>
                <c:ptCount val="12"/>
                <c:pt idx="0">
                  <c:v>0</c:v>
                </c:pt>
                <c:pt idx="1">
                  <c:v>4000</c:v>
                </c:pt>
                <c:pt idx="2">
                  <c:v>4000</c:v>
                </c:pt>
                <c:pt idx="3">
                  <c:v>8100</c:v>
                </c:pt>
                <c:pt idx="4">
                  <c:v>12900</c:v>
                </c:pt>
                <c:pt idx="5">
                  <c:v>10000</c:v>
                </c:pt>
                <c:pt idx="6">
                  <c:v>11000</c:v>
                </c:pt>
                <c:pt idx="7">
                  <c:v>8500</c:v>
                </c:pt>
                <c:pt idx="8">
                  <c:v>13900</c:v>
                </c:pt>
                <c:pt idx="9">
                  <c:v>5100</c:v>
                </c:pt>
                <c:pt idx="10">
                  <c:v>12600</c:v>
                </c:pt>
                <c:pt idx="11">
                  <c:v>13800</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line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050" b="0" i="0" u="none" strike="noStrike">
                <a:solidFill>
                  <a:srgbClr val="595959"/>
                </a:solidFill>
                <a:latin typeface="Bodoni Moda"/>
              </a:defRPr>
            </a:pPr>
            <a:endParaRPr lang="en-US"/>
          </a:p>
        </c:txPr>
        <c:crossAx val="2094734552"/>
        <c:crosses val="autoZero"/>
        <c:auto val="1"/>
        <c:lblAlgn val="ctr"/>
        <c:noMultiLvlLbl val="1"/>
      </c:catAx>
      <c:valAx>
        <c:axId val="2094734552"/>
        <c:scaling>
          <c:orientation val="minMax"/>
          <c:max val="20000"/>
          <c:min val="0"/>
        </c:scaling>
        <c:delete val="0"/>
        <c:axPos val="l"/>
        <c:majorGridlines>
          <c:spPr>
            <a:ln w="9525" cap="flat">
              <a:solidFill>
                <a:srgbClr val="F2F2F2"/>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595959"/>
                </a:solidFill>
                <a:latin typeface="League Spartan"/>
              </a:defRPr>
            </a:pPr>
            <a:endParaRPr lang="en-US"/>
          </a:p>
        </c:txPr>
        <c:crossAx val="2094734554"/>
        <c:crosses val="autoZero"/>
        <c:crossBetween val="between"/>
        <c:majorUnit val="5000"/>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Disaster Recovery, Business Continuity and Backup for OpenShift with NetApp and ACM. Presented by Comptech Network Systems, October 2026.</a:t>
            </a:r>
          </a:p>
          <a:p>
            <a:r>
              <a:rPr lang="en-US" dirty="0"/>
              <a:t>Cover graphic is a schematic only: a Red Hat ACM hub manages OpenShift clusters at the primary data centre and the DR site; ONTAP volumes are replicated with SnapMirror.</a:t>
            </a:r>
          </a:p>
          <a:p>
            <a:r>
              <a:rPr lang="en-US" dirty="0"/>
              <a:t>Sources: SnapMirror DR https://docs.netapp.com/us-en/ontap/data-protection/snapmirror-disaster-recovery-concept.html</a:t>
            </a:r>
          </a:p>
          <a:p>
            <a:r>
              <a:rPr lang="en-US" dirty="0"/>
              <a:t>Trident and Trident Protect https://docs.netapp.com/us-en/trident/trident-protect/learn-about-trident-protect.html</a:t>
            </a:r>
          </a:p>
          <a:p>
            <a:r>
              <a:rPr lang="en-US" dirty="0"/>
              <a:t>Red Hat ACM https://docs.redhat.com/en/documentation/red_hat_advanced_cluster_management_for_kubernetes/2.14/html/about/welcome-to-red-hat-advanced-cluster-management-for-kubernetes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RPO and RTO are standard business continuity terms; this slide makes no product claim and gives no figures.</a:t>
            </a:r>
          </a:p>
          <a:p>
            <a:r>
              <a:rPr lang="en-US" dirty="0"/>
              <a:t>Each bank sets its own RPO and RTO per service through its business impact analysis and risk appetite; the later tier slide shows indicative values only.</a:t>
            </a:r>
          </a:p>
          <a:p>
            <a:r>
              <a:rPr lang="en-US" dirty="0"/>
              <a:t>DR versus backup: replication (for example SnapMirror) protects against site loss, while independent backups protect against corruption, deletion and ransomware, because replication also copies bad changes.</a:t>
            </a:r>
          </a:p>
          <a:p>
            <a:r>
              <a:rPr lang="en-US" dirty="0"/>
              <a:t>Source for SnapMirror as a DR technology: https://docs.netapp.com/us-en/ontap/data-protection/snapmirror-disaster-recovery-concept.html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setup: AppVault on source and destination, source Application CR, replication Schedule, then AppMirrorRelationship (desiredState Established) on the destination cluster. Source: https://docs.netapp.com/us-en/trident/trident-protect/trident-protect-use-snapmirror-replication.html</a:t>
            </a:r>
          </a:p>
          <a:p>
            <a:r>
              <a:rPr lang="en-US" dirty="0"/>
              <a:t>Step 2 failover: set desiredState to Promoted on the destination; this stops replication and brings the app online on the destination; Trident Protect does not stop the app on the source if it is still running (so fence or stop the primary first in a planned event). Source: https://docs.netapp.com/us-en/trident/trident-protect/trident-protect-use-snapmirror-replication.html</a:t>
            </a:r>
          </a:p>
          <a:p>
            <a:r>
              <a:rPr lang="en-US" dirty="0"/>
              <a:t>Step 3 failback: NetApp documents failback as reverse resync followed by reverse application replication direction; a normal resync discards data written to the destination during failover. Source: https://docs.netapp.com/us-en/trident/trident-protect/trident-protect-use-snapmirror-replication.html</a:t>
            </a:r>
          </a:p>
          <a:p>
            <a:r>
              <a:rPr lang="en-US" dirty="0"/>
              <a:t>ACM GitOps (ApplicationSet + Placement) deploys the app definition to selected managed clusters. Source: https://docs.redhat.com/en/documentation/red_hat_advanced_cluster_management_for_kubernetes/2.14/html/gitops/gitops-overview</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ACM: each cluster runs Red Hat OpenShift GitOps (Argo CD), which continuously monitors application definitions in Git, compares them with the live state and reports or resyncs drift. Source: https://docs.redhat.com/en/documentation/red_hat_openshift_gitops/1.18/html/understanding_openshift_gitops/about-redhat-openshift-gitops</a:t>
            </a:r>
          </a:p>
          <a:p>
            <a:r>
              <a:rPr lang="en-US" dirty="0"/>
              <a:t>Data: Trident Protect AppMirrorRelationship replicates application resources and volumes using SnapMirror asynchronous replication between clusters; failover and resync are applied per cluster. Source: https://docs.netapp.com/us-en/trident/trident-protect/trident-protect-use-snapmirror-replication.html</a:t>
            </a:r>
          </a:p>
          <a:p>
            <a:r>
              <a:rPr lang="en-US" dirty="0"/>
              <a:t>Trade-off for banks: no single console or central policy engine; status and evidence must be collected from each cluster.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promote and re-establish steps for OpenShift Virtualization VMs: https://docs.netapp.com/us-en/netapp-solutions-virtualization/openshift/osv-vm-dr-using-tp.html</a:t>
            </a:r>
          </a:p>
          <a:p>
            <a:r>
              <a:rPr lang="en-US" dirty="0"/>
              <a:t>NetApp OSV page: setting desiredState back to Established deletes the VM in the DR namespace and re-establishes the original source-to-DR relationship. Trident Protect docs: a normal resync discards data written to the destination during failover; to keep those changes use reverse resync, then reverse application replication direction. Source: https://docs.netapp.com/us-en/trident/trident-protect/trident-protect-use-snapmirror-replication.html</a:t>
            </a:r>
          </a:p>
          <a:p>
            <a:r>
              <a:rPr lang="en-US" dirty="0"/>
              <a:t>Right-hand flow shows the relationship states: Established -&gt; Promoted -&gt; reverse resync -&gt; Established (original direction).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Non-disruptive DR test: beginning with ONTAP 9.14.1, System Manager can create a volume clone to test SnapMirror failover and DR without disrupting the active SnapMirror relationship (sync and async; FlexVol and FlexGroup), then Clean Up Test Failover deletes it. Source: https://docs.netapp.com/us-en/ontap/data-protection/create-delete-snapmirror-failover-test-task.html</a:t>
            </a:r>
          </a:p>
          <a:p>
            <a:r>
              <a:rPr lang="en-US" dirty="0"/>
              <a:t>FlexClone from a SnapMirror destination: for older releases, create a snapshot on the source, wait for it to replicate, and clone from it so SnapMirror is not blocked (not an issue for XDP with MirrorAllSnapshots from ONTAP 9.12.1). Source: https://docs.netapp.com/us-en/ontap/volumes/create-flexclone-snapmirror-concept.html</a:t>
            </a:r>
          </a:p>
          <a:p>
            <a:r>
              <a:rPr lang="en-US" dirty="0"/>
              <a:t>ACM observability: multicluster-observability-operator collects metrics from managed clusters to the hub (Thanos, Prometheus, Grafana); managed cluster alerts forward to the hub Alertmanager and can route to email or other receivers; an OpenShift Virtualization dashboard is included. Source: https://docs.redhat.com/en/documentation/red_hat_advanced_cluster_management_for_kubernetes/2.14/html/observability/observing-environments-intro</a:t>
            </a:r>
          </a:p>
          <a:p>
            <a:r>
              <a:rPr lang="en-US" dirty="0"/>
              <a:t>SnapMirror relationship status and lag time are reported by ONTAP (snapmirror show). Source: https://docs.netapp.com/us-en/ontap/data-protection/snapmirror-disaster-recovery-concept.html</a:t>
            </a:r>
          </a:p>
          <a:p>
            <a:r>
              <a:rPr lang="en-US" dirty="0"/>
              <a:t>Drill cycle and evidence content are Comptech recommended practice; quarterly is an example cadence, not a requirement.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NetApp procedure for OpenShift Virtualization VM DR with Trident Protect: create an AppVault (ONTAP S3), a Trident Protect app for the source VM and for the DR namespace, an AppMirror schedule, and an AppMirrorRelationship (Established). When established, the latest snapshot is transferred and the PVC is created in the DR namespace but the VM pod is not yet created. Promoting creates the VM in the DR namespace. Source: https://docs.netapp.com/us-en/netapp-solutions-virtualization/openshift/osv-vm-dr-using-tp.html</a:t>
            </a:r>
          </a:p>
          <a:p>
            <a:r>
              <a:rPr lang="en-US" dirty="0"/>
              <a:t>Prerequisite per NetApp: Trident backend and storage classes must exist before OpenShift Virtualization is installed. NetApp example uses storageClassName ontap-nas; the Comptech lab uses the Trident ontap-san driver for VM disks (lab design, not a NetApp requirement). Source: https://docs.netapp.com/us-en/netapp-solutions-virtualization/openshift/osv-vm-dr-using-tp.html</a:t>
            </a:r>
          </a:p>
          <a:p>
            <a:r>
              <a:rPr lang="en-US" dirty="0"/>
              <a:t>Trident Protect replication uses SnapMirror asynchronous replication between storage backends on the same or different clusters. Source: https://docs.netapp.com/us-en/trident/trident-protect/trident-protect-use-snapmirror-replication.html</a:t>
            </a:r>
          </a:p>
          <a:p>
            <a:r>
              <a:rPr lang="en-US" dirty="0"/>
              <a:t>ACM: hub manages clusters, application lifecycle (GitOps), governance policies and observability. Sources: https://docs.redhat.com/en/documentation/red_hat_advanced_cluster_management_for_kubernetes/2.14/html/about/welcome-to-red-hat-advanced-cluster-management-for-kubernetes ; https://docs.redhat.com/en/documentation/red_hat_advanced_cluster_management_for_kubernetes/2.14/html/gitops/gitops-overview</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Tamperproof (locked) snapshots: beginning with ONTAP 9.12.1, snapshots on non-SnapLock volumes can be locked using the SnapLock compliance clock so they cannot be deleted accidentally or maliciously until expiry; requires SnapLock licence (included in ONTAP One) and an initialised compliance clock; from ONTAP 9.14.1 locking also applies to SnapMirror destination volumes via policy retention rules. Not supported with FabricPool, consistency groups or SnapMirror active sync. Source: https://docs.netapp.com/us-en/ontap/snaplock/snapshot-lock-concept.html</a:t>
            </a:r>
          </a:p>
          <a:p>
            <a:r>
              <a:rPr lang="en-US" dirty="0"/>
              <a:t>Trident Protect backups and replication use an AppVault on object storage (ONTAP S3, StorageGRID S3, generic S3, AWS, Azure, GCP). Source: https://docs.netapp.com/us-en/trident/trident-protect/trident-protect-use-snapmirror-replication.html</a:t>
            </a:r>
          </a:p>
          <a:p>
            <a:r>
              <a:rPr lang="en-US" dirty="0"/>
              <a:t>OADP backs up OpenShift Virtualization VMs to object storage configured as the backup location (CSI backups, CSI with DataMover). Source: https://docs.redhat.com/en/documentation/openshift_container_platform/4.20/html/virtualization/backup-and-restore</a:t>
            </a:r>
          </a:p>
          <a:p>
            <a:r>
              <a:rPr lang="en-US" dirty="0"/>
              <a:t>SnapMirror provides the off-site copy at the DR site. Source: https://docs.netapp.com/us-en/ontap/data-protection/snapmirror-disaster-recovery-concept.html</a:t>
            </a:r>
          </a:p>
          <a:p>
            <a:r>
              <a:rPr lang="en-US" dirty="0"/>
              <a:t>3-2-1 is a general backup practice (three copies, two media types, one off-site), not a product feature. Readiness checks are recommended practice; encrypting backups at the storage location is a Red Hat best practice for ACM hub backups. Source: https://docs.redhat.com/en/documentation/red_hat_advanced_cluster_management_for_kubernetes/2.14/html/business_continuity/business-cont-overview</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Storage layer: SnapMirror is disaster recovery technology that mirrors volumes from primary to secondary storage at a remote site; data can be served from the mirror after failover. Source: https://docs.netapp.com/us-en/ontap/data-protection/snapmirror-disaster-recovery-concept.html</a:t>
            </a:r>
          </a:p>
          <a:p>
            <a:r>
              <a:rPr lang="en-US" dirty="0"/>
              <a:t>Protection layer: Trident Protect provides application data management for stateful Kubernetes applications backed by ONTAP and the Trident CSI storage provisioner, via custom resources or CLI. Source: https://docs.netapp.com/us-en/trident/trident-protect/learn-about-trident-protect.html</a:t>
            </a:r>
          </a:p>
          <a:p>
            <a:r>
              <a:rPr lang="en-US" dirty="0"/>
              <a:t>OADP backs up and restores applications, persistent volumes, internal images and VMs; it is not a DR solution for etcd or Operators and does not support full-cluster backup. Source: https://docs.redhat.com/en/documentation/openshift_container_platform/4.21/html/backup_and_restore/oadp-application-backup-and-restore</a:t>
            </a:r>
          </a:p>
          <a:p>
            <a:r>
              <a:rPr lang="en-US" dirty="0"/>
              <a:t>Management layer: ACM hub cluster manages cluster lifecycle, application lifecycle (including GitOps), governance policies and observability for managed clusters. Source: https://docs.redhat.com/en/documentation/red_hat_advanced_cluster_management_for_kubernetes/2.14/html/about/welcome-to-red-hat-advanced-cluster-management-for-kubernetes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architecture: primary data centre and DR site, each with OpenShift, Trident/Trident Protect and its own ONTAP system; SnapMirror replicates volumes DC to DR; an active ACM hub manages both clusters and a standby hub is kept at the DR site (detailed on the hub HA slide).</a:t>
            </a:r>
          </a:p>
          <a:p>
            <a:r>
              <a:rPr lang="en-US" dirty="0"/>
              <a:t>SnapMirror mirrors volumes to secondary storage at a remote site and data can be served from the mirror after failover; clusters and SVMs must be peered. Source: https://docs.netapp.com/us-en/ontap/data-protection/snapmirror-disaster-recovery-concept.html</a:t>
            </a:r>
          </a:p>
          <a:p>
            <a:r>
              <a:rPr lang="en-US" dirty="0"/>
              <a:t>Trident Protect manages stateful applications on ONTAP with the Trident CSI provisioner. Source: https://docs.netapp.com/us-en/trident/trident-protect/learn-about-trident-protect.html</a:t>
            </a:r>
          </a:p>
          <a:p>
            <a:r>
              <a:rPr lang="en-US" dirty="0"/>
              <a:t>ACM hub cluster manages managed clusters (cluster lifecycle, application lifecycle, governance, observability). Source: https://docs.redhat.com/en/documentation/red_hat_advanced_cluster_management_for_kubernetes/2.14/html/about/welcome-to-red-hat-advanced-cluster-management-for-kubernetes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Diagram: Git repository feeds the ACM hub (OpenShift GitOps / Argo CD ApplicationSet with Placement), which deploys the app to the primary and DR managed clusters. Trident Protect AppMirrorRelationship replicates the application and volumes with SnapMirror.</a:t>
            </a:r>
          </a:p>
          <a:p>
            <a:r>
              <a:rPr lang="en-US" dirty="0"/>
              <a:t>ACM integrates OpenShift GitOps and Argo CD; ApplicationSet with a placement generator deploys applications to selected managed clusters (push or pull model). Source: https://docs.redhat.com/en/documentation/red_hat_advanced_cluster_management_for_kubernetes/2.14/html/gitops/gitops-overview</a:t>
            </a:r>
          </a:p>
          <a:p>
            <a:r>
              <a:rPr lang="en-US" dirty="0"/>
              <a:t>Trident Protect uses SnapMirror asynchronous replication to replicate data and application changes between storage backends on the same or different clusters; failover sets the AppMirrorRelationship desiredState to Promoted on the destination, which stops replication and brings the app online there; Trident Protect does not stop the app on the source if it is still running. Resync and reverse resync re-establish replication. Source: https://docs.netapp.com/us-en/trident/trident-protect/trident-protect-use-snapmirror-replication.html</a:t>
            </a:r>
          </a:p>
          <a:p>
            <a:r>
              <a:rPr lang="en-US" dirty="0"/>
              <a:t>ACM hub overview: https://docs.redhat.com/en/documentation/red_hat_advanced_cluster_management_for_kubernetes/2.14/html/about/welcome-to-red-hat-advanced-cluster-management-for-kubernetes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RPO/RTO statements are indicative; each bank must confirm targets per service through design and DR testing. No numeric RPO/RTO is claimed except the documented zero RPO of SnapMirror synchronous.</a:t>
            </a:r>
          </a:p>
          <a:p>
            <a:r>
              <a:rPr lang="en-US" dirty="0"/>
              <a:t>Tier 1 snapshots and tier 3 async: SnapMirror asynchronous updates follow the configured schedule, so RPO follows the replication interval. Source: https://docs.netapp.com/us-en/ontap/data-protection/snapmirror-disaster-recovery-concept.html</a:t>
            </a:r>
          </a:p>
          <a:p>
            <a:r>
              <a:rPr lang="en-US" dirty="0"/>
              <a:t>Tier 2 backup: OADP backs up applications, PVs and VMs; Trident Protect also protects applications. Sources: https://docs.redhat.com/en/documentation/openshift_container_platform/4.21/html/backup_and_restore/oadp-application-backup-and-restore ; https://docs.netapp.com/us-en/trident/trident-protect/learn-about-trident-protect.html</a:t>
            </a:r>
          </a:p>
          <a:p>
            <a:r>
              <a:rPr lang="en-US" dirty="0"/>
              <a:t>Tier 4 sync: NetApp docs state SnapMirror synchronous Sync mode gives RPO=0 and very low RTO until a secondary replication failure (then indeterminate); StrictSync mode RPO is always zero and RTO very low; FC supported over networks with latency not exceeding 10 ms. Source: https://docs.netapp.com/us-en/ontap/data-protection/snapmirror-synchronous-disaster-recovery-basics-concept.html</a:t>
            </a:r>
          </a:p>
          <a:p>
            <a:r>
              <a:rPr lang="en-US" dirty="0"/>
              <a:t>SnapMirror active sync (formerly SnapMirror Business Continuity) synchronously replicates application volumes with automatic failover via ONTAP Mediator; supported on AFF, ASA and ASA r2 with SAN (and NAS from ONTAP 9.19.1). Source: https://docs.netapp.com/us-en/ontap/snapmirror-active-sync/index.html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summarises the earlier slides. ACM capabilities (single console, application lifecycle with GitOps and Placement, governance policies, observability): https://docs.redhat.com/en/documentation/red_hat_advanced_cluster_management_for_kubernetes/2.14/html/about/welcome-to-red-hat-advanced-cluster-management-for-kubernetes ; https://docs.redhat.com/en/documentation/red_hat_advanced_cluster_management_for_kubernetes/2.14/html/gitops/gitops-overview</a:t>
            </a:r>
          </a:p>
          <a:p>
            <a:r>
              <a:rPr lang="en-US" dirty="0"/>
              <a:t>Hub resilience (active-passive hubs, backup and restore operator): https://docs.redhat.com/en/documentation/red_hat_advanced_cluster_management_for_kubernetes/2.14/html/business_continuity/business-cont-overview</a:t>
            </a:r>
          </a:p>
          <a:p>
            <a:r>
              <a:rPr lang="en-US" dirty="0"/>
              <a:t>Replication is the same in both models: Trident Protect AppMirrorRelationship with SnapMirror: https://docs.netapp.com/us-en/trident/trident-protect/trident-protect-use-snapmirror-replication.html</a:t>
            </a:r>
          </a:p>
          <a:p>
            <a:r>
              <a:rPr lang="en-US" dirty="0"/>
              <a:t>"Best fit" row is Comptech guidance, not a vendor statement.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Summary of recommendations from earlier slides. Sources: Trident Protect replication https://docs.netapp.com/us-en/trident/trident-protect/trident-protect-use-snapmirror-replication.html ; SnapMirror https://docs.netapp.com/us-en/ontap/data-protection/snapmirror-disaster-recovery-concept.html ; ACM https://docs.redhat.com/en/documentation/red_hat_advanced_cluster_management_for_kubernetes/2.14/html/about/welcome-to-red-hat-advanced-cluster-management-for-kubernetes ; ACM hub backup https://docs.redhat.com/en/documentation/red_hat_advanced_cluster_management_for_kubernetes/2.14/html/business_continuity/business-cont-overview ; tamperproof snapshots https://docs.netapp.com/us-en/ontap/snaplock/snapshot-lock-concept.html</a:t>
            </a:r>
          </a:p>
          <a:p>
            <a:r>
              <a:rPr lang="en-US" dirty="0"/>
              <a:t>Quarterly drills and the next-step sequence are Comptech recommendations, not vendor or regulatory requirements.</a:t>
            </a:r>
          </a:p>
          <a:p>
            <a:r>
              <a:rPr lang="en-US" dirty="0"/>
              <a:t>Contact: Comptech Network Systems, www.comptech.com.bd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Replication: Trident Protect AppMirrorRelationship with SnapMirror for OpenShift Virtualization VMs; Established creates PVCs in the DR namespace, Promoted creates the VM. Sources: https://docs.netapp.com/us-en/netapp-solutions-virtualization/openshift/osv-vm-dr-using-tp.html ; https://docs.netapp.com/us-en/trident/trident-protect/trident-protect-use-snapmirror-replication.html</a:t>
            </a:r>
          </a:p>
          <a:p>
            <a:r>
              <a:rPr lang="en-US" dirty="0"/>
              <a:t>Backup: OADP backs up and restores OpenShift Virtualization VMs; the DataProtectionApplication uses the kubevirt and openshift plug-ins (csi for CSI snapshot backups); backups go to object storage; VM disks are backed up with CSI snapshots or Restic/Kopia. Sources: https://docs.redhat.com/en/documentation/openshift_container_platform/4.20/html/virtualization/backup-and-restore ; https://docs.redhat.com/en/documentation/openshift_container_platform/4.20/html/backup_and_restore/oadp-application-backup-and-restore</a:t>
            </a:r>
          </a:p>
          <a:p>
            <a:r>
              <a:rPr lang="en-US" dirty="0"/>
              <a:t>Without ACM, there is no hub to coordinate: failover is a scripted or manual operator action on each cluster.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 and CR steps per NetApp: tridentctl-protect create vault / create app / create schedule / create appmirrorrelationship; failover by setting spec.desiredState to Promoted (kubectl apply or oc patch); reverse resync by deleting the AppMirrorRelationship on the original destination and creating the relationship in the opposite direction; then reverse application replication direction. A normal resync discards data written to the destination during failover. Source: https://docs.netapp.com/us-en/trident/trident-protect/trident-protect-use-snapmirror-replication.html</a:t>
            </a:r>
          </a:p>
          <a:p>
            <a:r>
              <a:rPr lang="en-US" dirty="0"/>
              <a:t>VM example commands (oc patch amr ... desiredState Promoted / Established): https://docs.netapp.com/us-en/netapp-solutions-virtualization/openshift/osv-vm-dr-using-tp.html</a:t>
            </a:r>
          </a:p>
          <a:p>
            <a:r>
              <a:rPr lang="en-US" dirty="0"/>
              <a:t>OADP for VM backups: https://docs.redhat.com/en/documentation/openshift_container_platform/4.20/html/virtualization/backup-and-restore</a:t>
            </a:r>
          </a:p>
          <a:p>
            <a:r>
              <a:rPr lang="en-US" dirty="0"/>
              <a:t>DNS / load balancer redirection is a bank-specific operational step, not a product feature.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ACM cluster backup and restore operator runs on the hub; enable cluster-backup in the MultiClusterHub; it depends on the OADP Operator (Velero) and backs up hub resources such as managed clusters, applications, policies and credentials on a cron-based BackupSchedule. Source: https://docs.redhat.com/en/documentation/red_hat_advanced_cluster_management_for_kubernetes/2.14/html/business_continuity/business-cont-overview</a:t>
            </a:r>
          </a:p>
          <a:p>
            <a:r>
              <a:rPr lang="en-US" dirty="0"/>
              <a:t>Active-passive: the active (primary) hub backs up at defined intervals; passive hubs continuously restore passive data (Restore with syncRestoreWithNewBackups, managed clusters backup = skip) from the same storage location. On failure, the administrator selects a passive hub and restores managed cluster activation data; this step is deliberately not automated. Create a BackupSchedule on the new primary afterwards. Source: https://docs.redhat.com/en/documentation/red_hat_advanced_cluster_management_for_kubernetes/2.14/html/business_continuity/business-cont-overview</a:t>
            </a:r>
          </a:p>
          <a:p>
            <a:r>
              <a:rPr lang="en-US" dirty="0"/>
              <a:t>Cautions from Red Hat: shut down the previous hub before restoring activation data; restore hub must run the same ACM version; imported (non-Hive) clusters need automatic import via Managed Service Account or manual re-import; avoid backup collisions by pausing the old BackupSchedule; encrypt backups at the storage location. Source: https://docs.redhat.com/en/documentation/red_hat_advanced_cluster_management_for_kubernetes/2.14/html/business_continuity/business-cont-overview</a:t>
            </a:r>
          </a:p>
          <a:p>
            <a:r>
              <a:rPr lang="en-US" dirty="0"/>
              <a:t>Lab names acm-dc, acm-dr, ocp, dr are Comptech lab names.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configuration supplied by Comptech: dl-385 host; ocp cluster (3 control-plane, 3 workers, 2 bare-metal GPU nodes) with ONTAP Select ontap-ocp; dr single-node OpenShift with ONTAP Select ontap-dr; acm-dc main hub, acm-dr standby hub; OpenShift 4.22 with FIPS. These are lab facts, not vendor claims.</a:t>
            </a:r>
          </a:p>
          <a:p>
            <a:r>
              <a:rPr lang="en-US" dirty="0"/>
              <a:t>SnapMirror ontap-ocp to ontap-dr, driven by Trident Protect AppMirrorRelationship. Sources: https://docs.netapp.com/us-en/ontap/data-protection/snapmirror-disaster-recovery-concept.html ; https://docs.netapp.com/us-en/trident/trident-protect/trident-protect-use-snapmirror-replication.html</a:t>
            </a:r>
          </a:p>
          <a:p>
            <a:r>
              <a:rPr lang="en-US" dirty="0"/>
              <a:t>Submariner provides direct networking and service discovery between managed clusters (ServiceExport, clusterset.local); IPsec tunnels between gateway nodes; ports 4500/UDP, 4490/UDP, 4800/UDP. Source: https://docs.redhat.com/en/documentation/red_hat_advanced_cluster_management_for_kubernetes/2.14/html-single/networking/index</a:t>
            </a:r>
          </a:p>
          <a:p>
            <a:r>
              <a:rPr lang="en-US" dirty="0"/>
              <a:t>Hub backup and passive restore (acm-dc to acm-dr). Source: https://docs.redhat.com/en/documentation/red_hat_advanced_cluster_management_for_kubernetes/2.14/html/business_continuity/business-cont-overview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9C7AF"/>
        </a:solidFill>
      </p:bgPr>
    </p:bg>
    <p:spTree>
      <p:nvGrpSpPr>
        <p:cNvPr id="1" name=""/>
        <p:cNvGrpSpPr/>
        <p:nvPr/>
      </p:nvGrpSpPr>
      <p:grpSpPr>
        <a:xfrm>
          <a:off x="0" y="0"/>
          <a:ext cx="0" cy="0"/>
          <a:chOff x="0" y="0"/>
          <a:chExt cx="0" cy="0"/>
        </a:xfrm>
      </p:grpSpPr>
      <p:sp>
        <p:nvSpPr>
          <p:cNvPr id="2" name="Shape 0"/>
          <p:cNvSpPr/>
          <p:nvPr/>
        </p:nvSpPr>
        <p:spPr>
          <a:xfrm>
            <a:off x="6096305" y="0"/>
            <a:ext cx="4746650" cy="8119259"/>
          </a:xfrm>
          <a:prstGeom prst="rect">
            <a:avLst/>
          </a:prstGeom>
          <a:solidFill>
            <a:srgbClr val="3E3233"/>
          </a:solidFill>
          <a:ln/>
        </p:spPr>
      </p:sp>
      <p:sp>
        <p:nvSpPr>
          <p:cNvPr id="4" name="Shape 2"/>
          <p:cNvSpPr/>
          <p:nvPr/>
        </p:nvSpPr>
        <p:spPr>
          <a:xfrm>
            <a:off x="2971800" y="8105466"/>
            <a:ext cx="3410712" cy="0"/>
          </a:xfrm>
          <a:prstGeom prst="line">
            <a:avLst/>
          </a:prstGeom>
          <a:noFill/>
          <a:ln w="12700">
            <a:solidFill>
              <a:srgbClr val="534447"/>
            </a:solidFill>
            <a:prstDash val="solid"/>
          </a:ln>
        </p:spPr>
      </p:sp>
      <p:sp>
        <p:nvSpPr>
          <p:cNvPr id="5" name="Text 3"/>
          <p:cNvSpPr txBox="1"/>
          <p:nvPr/>
        </p:nvSpPr>
        <p:spPr>
          <a:xfrm>
            <a:off x="442570" y="1234440"/>
            <a:ext cx="5440680" cy="1783080"/>
          </a:xfrm>
          <a:prstGeom prst="rect">
            <a:avLst/>
          </a:prstGeom>
          <a:noFill/>
          <a:ln/>
        </p:spPr>
        <p:txBody>
          <a:bodyPr wrap="square" lIns="91440" tIns="45720" rIns="91440" bIns="45720" rtlCol="0" anchor="t"/>
          <a:lstStyle/>
          <a:p>
            <a:pPr indent="0" marL="0">
              <a:lnSpc>
                <a:spcPct val="90000"/>
              </a:lnSpc>
              <a:buNone/>
            </a:pPr>
            <a:r>
              <a:rPr lang="en-US" sz="4000" dirty="0">
                <a:solidFill>
                  <a:srgbClr val="84663F"/>
                </a:solidFill>
                <a:latin typeface="Bodoni Moda" pitchFamily="34" charset="0"/>
                <a:ea typeface="Bodoni Moda" pitchFamily="34" charset="-122"/>
                <a:cs typeface="Bodoni Moda" pitchFamily="34" charset="-120"/>
              </a:rPr>
              <a:t>Disaster Recovery, Business Continuity and Backup</a:t>
            </a:r>
          </a:p>
        </p:txBody>
      </p:sp>
      <p:sp>
        <p:nvSpPr>
          <p:cNvPr id="6" name="Text 4"/>
          <p:cNvSpPr txBox="1"/>
          <p:nvPr/>
        </p:nvSpPr>
        <p:spPr>
          <a:xfrm>
            <a:off x="442570" y="3017520"/>
            <a:ext cx="5440680" cy="1600200"/>
          </a:xfrm>
          <a:prstGeom prst="rect">
            <a:avLst/>
          </a:prstGeom>
          <a:noFill/>
          <a:ln/>
        </p:spPr>
        <p:txBody>
          <a:bodyPr wrap="square" lIns="91440" tIns="45720" rIns="91440" bIns="45720" rtlCol="0" anchor="t"/>
          <a:lstStyle/>
          <a:p>
            <a:pPr indent="0" marL="0">
              <a:lnSpc>
                <a:spcPct val="90000"/>
              </a:lnSpc>
              <a:buNone/>
            </a:pPr>
            <a:r>
              <a:rPr lang="en-US" sz="4000" dirty="0">
                <a:solidFill>
                  <a:srgbClr val="292223"/>
                </a:solidFill>
                <a:latin typeface="Bodoni Moda" pitchFamily="34" charset="0"/>
                <a:ea typeface="Bodoni Moda" pitchFamily="34" charset="-122"/>
                <a:cs typeface="Bodoni Moda" pitchFamily="34" charset="-120"/>
              </a:rPr>
              <a:t>for OpenShift with NetApp and ACM</a:t>
            </a:r>
          </a:p>
        </p:txBody>
      </p:sp>
      <p:sp>
        <p:nvSpPr>
          <p:cNvPr id="7" name="Text 5"/>
          <p:cNvSpPr txBox="1"/>
          <p:nvPr/>
        </p:nvSpPr>
        <p:spPr>
          <a:xfrm>
            <a:off x="524866" y="4892040"/>
            <a:ext cx="4937760" cy="1463040"/>
          </a:xfrm>
          <a:prstGeom prst="rect">
            <a:avLst/>
          </a:prstGeom>
          <a:noFill/>
          <a:ln/>
        </p:spPr>
        <p:txBody>
          <a:bodyPr wrap="square" lIns="91440" tIns="45720" rIns="91440" bIns="45720" rtlCol="0" anchor="t"/>
          <a:lstStyle/>
          <a:p>
            <a:pPr indent="0" marL="0">
              <a:lnSpc>
                <a:spcPct val="130000"/>
              </a:lnSpc>
              <a:buNone/>
            </a:pPr>
            <a:r>
              <a:rPr lang="en-US" sz="1200" dirty="0">
                <a:solidFill>
                  <a:srgbClr val="534447"/>
                </a:solidFill>
                <a:latin typeface="League Spartan" pitchFamily="34" charset="0"/>
                <a:ea typeface="League Spartan" pitchFamily="34" charset="-122"/>
                <a:cs typeface="League Spartan" pitchFamily="34" charset="-120"/>
              </a:rPr>
              <a:t>How banks can protect containerised applications and virtual machines on Red Hat OpenShift with NetApp ONTAP, Trident and Red Hat Advanced Cluster Management, and produce clear evidence of recovery readiness for risk, compliance and audit.</a:t>
            </a:r>
          </a:p>
        </p:txBody>
      </p:sp>
      <p:sp>
        <p:nvSpPr>
          <p:cNvPr id="8" name="Text 6"/>
          <p:cNvSpPr txBox="1"/>
          <p:nvPr/>
        </p:nvSpPr>
        <p:spPr>
          <a:xfrm>
            <a:off x="469087" y="7707779"/>
            <a:ext cx="2377440" cy="541361"/>
          </a:xfrm>
          <a:prstGeom prst="rect">
            <a:avLst/>
          </a:prstGeom>
          <a:noFill/>
          <a:ln/>
        </p:spPr>
        <p:txBody>
          <a:bodyPr wrap="square" lIns="91440" tIns="45720" rIns="91440" bIns="45720" rtlCol="0" anchor="t"/>
          <a:lstStyle/>
          <a:p>
            <a:pPr indent="0" marL="0">
              <a:lnSpc>
                <a:spcPct val="100000"/>
              </a:lnSpc>
              <a:buNone/>
            </a:pPr>
            <a:r>
              <a:rPr lang="en-US" sz="1100" dirty="0">
                <a:solidFill>
                  <a:srgbClr val="534447"/>
                </a:solidFill>
                <a:latin typeface="Bodoni Moda" pitchFamily="34" charset="0"/>
                <a:ea typeface="Bodoni Moda" pitchFamily="34" charset="-122"/>
                <a:cs typeface="Bodoni Moda" pitchFamily="34" charset="-120"/>
              </a:rPr>
              <a:t>Presented by</a:t>
            </a:r>
          </a:p>
          <a:p>
            <a:pPr indent="0" marL="0">
              <a:lnSpc>
                <a:spcPct val="100000"/>
              </a:lnSpc>
              <a:buNone/>
            </a:pPr>
            <a:r>
              <a:rPr lang="en-US" sz="1100" dirty="0">
                <a:solidFill>
                  <a:srgbClr val="534447"/>
                </a:solidFill>
                <a:latin typeface="Bodoni Moda" pitchFamily="34" charset="0"/>
                <a:ea typeface="Bodoni Moda" pitchFamily="34" charset="-122"/>
                <a:cs typeface="Bodoni Moda" pitchFamily="34" charset="-120"/>
              </a:rPr>
              <a:t>Comptech Network Systems</a:t>
            </a:r>
          </a:p>
        </p:txBody>
      </p:sp>
      <p:sp>
        <p:nvSpPr>
          <p:cNvPr id="9" name="Text 7"/>
          <p:cNvSpPr txBox="1"/>
          <p:nvPr/>
        </p:nvSpPr>
        <p:spPr>
          <a:xfrm>
            <a:off x="131674" y="197694"/>
            <a:ext cx="3108960" cy="328724"/>
          </a:xfrm>
          <a:prstGeom prst="rect">
            <a:avLst/>
          </a:prstGeom>
          <a:noFill/>
          <a:ln/>
        </p:spPr>
        <p:txBody>
          <a:bodyPr wrap="square" lIns="91440" tIns="45720" rIns="91440" bIns="45720" rtlCol="0" anchor="t"/>
          <a:lstStyle/>
          <a:p>
            <a:pPr indent="0" marL="0">
              <a:lnSpc>
                <a:spcPct val="10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10" name="Text 8"/>
          <p:cNvSpPr txBox="1"/>
          <p:nvPr/>
        </p:nvSpPr>
        <p:spPr>
          <a:xfrm>
            <a:off x="119786" y="458605"/>
            <a:ext cx="3108960" cy="271255"/>
          </a:xfrm>
          <a:prstGeom prst="rect">
            <a:avLst/>
          </a:prstGeom>
          <a:noFill/>
          <a:ln/>
        </p:spPr>
        <p:txBody>
          <a:bodyPr wrap="square" lIns="91440" tIns="45720" rIns="91440" bIns="45720" rtlCol="0" anchor="t"/>
          <a:lstStyle/>
          <a:p>
            <a:pPr indent="0" marL="0">
              <a:lnSpc>
                <a:spcPct val="100000"/>
              </a:lnSpc>
              <a:buNone/>
            </a:pPr>
            <a:r>
              <a:rPr lang="en-US" sz="800" i="1" dirty="0">
                <a:solidFill>
                  <a:srgbClr val="624032"/>
                </a:solidFill>
                <a:latin typeface="Bodoni Moda" pitchFamily="34" charset="0"/>
                <a:ea typeface="Bodoni Moda" pitchFamily="34" charset="-122"/>
                <a:cs typeface="Bodoni Moda" pitchFamily="34" charset="-120"/>
              </a:rPr>
              <a:t>Resilience for banking workloads</a:t>
            </a:r>
          </a:p>
        </p:txBody>
      </p:sp>
      <p:sp>
        <p:nvSpPr>
          <p:cNvPr id="11" name="Shape 9"/>
          <p:cNvSpPr/>
          <p:nvPr/>
        </p:nvSpPr>
        <p:spPr>
          <a:xfrm rot="10800000">
            <a:off x="11445545" y="159765"/>
            <a:ext cx="402336" cy="99997"/>
          </a:xfrm>
          <a:prstGeom prst="snip2DiagRect">
            <a:avLst/>
          </a:prstGeom>
          <a:solidFill>
            <a:srgbClr val="534447"/>
          </a:solidFill>
          <a:ln/>
        </p:spPr>
      </p:sp>
      <p:sp>
        <p:nvSpPr>
          <p:cNvPr id="12" name="Shape 10"/>
          <p:cNvSpPr/>
          <p:nvPr/>
        </p:nvSpPr>
        <p:spPr>
          <a:xfrm rot="10800000">
            <a:off x="11552530" y="-11494"/>
            <a:ext cx="402336" cy="99997"/>
          </a:xfrm>
          <a:prstGeom prst="snip2DiagRect">
            <a:avLst/>
          </a:prstGeom>
          <a:solidFill>
            <a:srgbClr val="9D878C"/>
          </a:solidFill>
          <a:ln/>
        </p:spPr>
      </p:sp>
      <p:sp>
        <p:nvSpPr>
          <p:cNvPr id="13" name="Text 11"/>
          <p:cNvSpPr txBox="1"/>
          <p:nvPr/>
        </p:nvSpPr>
        <p:spPr>
          <a:xfrm>
            <a:off x="10917936" y="7387100"/>
            <a:ext cx="1188720" cy="773536"/>
          </a:xfrm>
          <a:prstGeom prst="rect">
            <a:avLst/>
          </a:prstGeom>
          <a:noFill/>
          <a:ln/>
        </p:spPr>
        <p:txBody>
          <a:bodyPr wrap="square" lIns="91440" tIns="45720" rIns="91440" bIns="45720" rtlCol="0" anchor="t"/>
          <a:lstStyle/>
          <a:p>
            <a:pPr indent="0" marL="0">
              <a:lnSpc>
                <a:spcPct val="100000"/>
              </a:lnSpc>
              <a:buNone/>
            </a:pPr>
            <a:r>
              <a:rPr lang="en-US" sz="1400" dirty="0">
                <a:solidFill>
                  <a:srgbClr val="84663F"/>
                </a:solidFill>
                <a:latin typeface="Bodoni Moda" pitchFamily="34" charset="0"/>
                <a:ea typeface="Bodoni Moda" pitchFamily="34" charset="-122"/>
                <a:cs typeface="Bodoni Moda" pitchFamily="34" charset="-120"/>
              </a:rPr>
              <a:t>October</a:t>
            </a:r>
            <a:r>
              <a:rPr lang="en-US" sz="1400" dirty="0">
                <a:solidFill>
                  <a:srgbClr val="84663F"/>
                </a:solidFill>
                <a:latin typeface="Bodoni Moda" pitchFamily="34" charset="0"/>
                <a:ea typeface="Bodoni Moda" pitchFamily="34" charset="-122"/>
                <a:cs typeface="Bodoni Moda" pitchFamily="34" charset="-120"/>
              </a:rPr>
              <a:t> </a:t>
            </a:r>
          </a:p>
          <a:p>
            <a:pPr indent="0" marL="0">
              <a:lnSpc>
                <a:spcPct val="100000"/>
              </a:lnSpc>
              <a:buNone/>
            </a:pPr>
            <a:r>
              <a:rPr lang="en-US" sz="2000" dirty="0">
                <a:solidFill>
                  <a:srgbClr val="84663F"/>
                </a:solidFill>
                <a:latin typeface="Bodoni Moda" pitchFamily="34" charset="0"/>
                <a:ea typeface="Bodoni Moda" pitchFamily="34" charset="-122"/>
                <a:cs typeface="Bodoni Moda" pitchFamily="34" charset="-120"/>
              </a:rPr>
              <a:t>2026</a:t>
            </a:r>
          </a:p>
        </p:txBody>
      </p:sp>
      <p:sp>
        <p:nvSpPr>
          <p:cNvPr id="14" name="Text 12"/>
          <p:cNvSpPr txBox="1"/>
          <p:nvPr/>
        </p:nvSpPr>
        <p:spPr>
          <a:xfrm>
            <a:off x="10917936" y="732159"/>
            <a:ext cx="1188720" cy="1188720"/>
          </a:xfrm>
          <a:prstGeom prst="rect">
            <a:avLst/>
          </a:prstGeom>
          <a:noFill/>
          <a:ln/>
        </p:spPr>
        <p:txBody>
          <a:bodyPr wrap="square" lIns="91440" tIns="45720" rIns="91440" bIns="45720" rtlCol="0" anchor="t"/>
          <a:lstStyle/>
          <a:p>
            <a:pPr indent="0" marL="0">
              <a:lnSpc>
                <a:spcPct val="100000"/>
              </a:lnSpc>
              <a:buNone/>
            </a:pPr>
            <a:r>
              <a:rPr lang="en-US" sz="1000" dirty="0">
                <a:solidFill>
                  <a:srgbClr val="534447"/>
                </a:solidFill>
                <a:latin typeface="Bodoni Moda" pitchFamily="34" charset="0"/>
                <a:ea typeface="Bodoni Moda" pitchFamily="34" charset="-122"/>
                <a:cs typeface="Bodoni Moda" pitchFamily="34" charset="-120"/>
              </a:rPr>
              <a:t>A briefing for banks in Bangladesh</a:t>
            </a:r>
          </a:p>
        </p:txBody>
      </p:sp>
      <p:sp>
        <p:nvSpPr>
          <p:cNvPr id="201" name="Diagram 201"/>
          <p:cNvSpPr/>
          <p:nvPr/>
        </p:nvSpPr>
        <p:spPr>
          <a:xfrm>
            <a:off x="6537960" y="1051560"/>
            <a:ext cx="3886200" cy="86868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Red Hat ACM hub</a:t>
            </a:r>
          </a:p>
          <a:p>
            <a:pPr algn="ctr"/>
            <a:r>
              <a:rPr lang="en-US" sz="1200" b="0" dirty="0">
                <a:solidFill>
                  <a:srgbClr val="292223"/>
                </a:solidFill>
                <a:latin typeface="League Spartan"/>
              </a:rPr>
              <a:t>policy, placement, GitOps</a:t>
            </a:r>
          </a:p>
        </p:txBody>
      </p:sp>
      <p:cxnSp>
        <p:nvCxnSpPr>
          <p:cNvPr id="202" name="Connector 202"/>
          <p:cNvCxnSpPr/>
          <p:nvPr/>
        </p:nvCxnSpPr>
        <p:spPr>
          <a:xfrm>
            <a:off x="7452360" y="1920240"/>
            <a:ext cx="0" cy="777240"/>
          </a:xfrm>
          <a:prstGeom prst="line">
            <a:avLst/>
          </a:prstGeom>
          <a:ln w="19050">
            <a:solidFill>
              <a:srgbClr val="DED6D9"/>
            </a:solidFill>
            <a:prstDash val="dash"/>
            <a:tailEnd type="triangle"/>
          </a:ln>
        </p:spPr>
      </p:cxnSp>
      <p:cxnSp>
        <p:nvCxnSpPr>
          <p:cNvPr id="203" name="Connector 203"/>
          <p:cNvCxnSpPr/>
          <p:nvPr/>
        </p:nvCxnSpPr>
        <p:spPr>
          <a:xfrm>
            <a:off x="9509760" y="1920240"/>
            <a:ext cx="0" cy="777240"/>
          </a:xfrm>
          <a:prstGeom prst="line">
            <a:avLst/>
          </a:prstGeom>
          <a:ln w="19050">
            <a:solidFill>
              <a:srgbClr val="DED6D9"/>
            </a:solidFill>
            <a:prstDash val="dash"/>
            <a:tailEnd type="triangle"/>
          </a:ln>
        </p:spPr>
      </p:cxnSp>
      <p:sp>
        <p:nvSpPr>
          <p:cNvPr id="204" name="Diagram 204"/>
          <p:cNvSpPr/>
          <p:nvPr/>
        </p:nvSpPr>
        <p:spPr>
          <a:xfrm>
            <a:off x="6537960" y="2697480"/>
            <a:ext cx="1828800" cy="3977639"/>
          </a:xfrm>
          <a:prstGeom prst="rect">
            <a:avLst/>
          </a:prstGeom>
          <a:noFill/>
          <a:ln w="12700">
            <a:solidFill>
              <a:srgbClr val="DED6D9"/>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205" name="Diagram 205"/>
          <p:cNvSpPr/>
          <p:nvPr/>
        </p:nvSpPr>
        <p:spPr>
          <a:xfrm>
            <a:off x="6537960" y="2788920"/>
            <a:ext cx="1828800" cy="411480"/>
          </a:xfrm>
          <a:prstGeom prst="rect">
            <a:avLst/>
          </a:prstGeom>
          <a:noFill/>
          <a:ln>
            <a:noFill/>
          </a:ln>
        </p:spPr>
        <p:txBody>
          <a:bodyPr wrap="square" lIns="45720" tIns="27432" rIns="45720" bIns="27432" anchor="ctr">
            <a:normAutofit/>
          </a:bodyPr>
          <a:lstStyle/>
          <a:p>
            <a:pPr algn="ctr"/>
            <a:r>
              <a:rPr lang="en-US" sz="1000" b="1" dirty="0">
                <a:solidFill>
                  <a:srgbClr val="DED6D9"/>
                </a:solidFill>
                <a:latin typeface="League Spartan"/>
              </a:rPr>
              <a:t>PRIMARY DATA CENTRE</a:t>
            </a:r>
          </a:p>
        </p:txBody>
      </p:sp>
      <p:sp>
        <p:nvSpPr>
          <p:cNvPr id="206" name="Diagram 206"/>
          <p:cNvSpPr/>
          <p:nvPr/>
        </p:nvSpPr>
        <p:spPr>
          <a:xfrm>
            <a:off x="6720840" y="3291840"/>
            <a:ext cx="1463040" cy="8686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OpenShift</a:t>
            </a:r>
          </a:p>
          <a:p>
            <a:pPr algn="ctr"/>
            <a:r>
              <a:rPr lang="en-US" sz="1100" b="0" dirty="0">
                <a:solidFill>
                  <a:srgbClr val="292223"/>
                </a:solidFill>
                <a:latin typeface="League Spartan"/>
              </a:rPr>
              <a:t>containers + VMs</a:t>
            </a:r>
          </a:p>
        </p:txBody>
      </p:sp>
      <p:sp>
        <p:nvSpPr>
          <p:cNvPr id="207" name="Diagram 207"/>
          <p:cNvSpPr/>
          <p:nvPr/>
        </p:nvSpPr>
        <p:spPr>
          <a:xfrm>
            <a:off x="6720840" y="4297680"/>
            <a:ext cx="1463040" cy="6400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Trident CSI</a:t>
            </a:r>
          </a:p>
        </p:txBody>
      </p:sp>
      <p:sp>
        <p:nvSpPr>
          <p:cNvPr id="208" name="Diagram 208"/>
          <p:cNvSpPr/>
          <p:nvPr/>
        </p:nvSpPr>
        <p:spPr>
          <a:xfrm>
            <a:off x="6720840" y="5074920"/>
            <a:ext cx="1463040" cy="1005840"/>
          </a:xfrm>
          <a:prstGeom prst="rect">
            <a:avLst/>
          </a:prstGeom>
          <a:solidFill>
            <a:srgbClr val="84663F"/>
          </a:solidFill>
          <a:ln>
            <a:noFill/>
          </a:ln>
        </p:spPr>
        <p:txBody>
          <a:bodyPr wrap="square" lIns="45720" tIns="27432" rIns="45720" bIns="27432" anchor="ctr">
            <a:normAutofit/>
          </a:bodyPr>
          <a:lstStyle/>
          <a:p>
            <a:pPr algn="ctr"/>
            <a:r>
              <a:rPr lang="en-US" sz="1200" b="0" dirty="0">
                <a:solidFill>
                  <a:srgbClr val="FFFFFF"/>
                </a:solidFill>
                <a:latin typeface="League Spartan"/>
              </a:rPr>
              <a:t>NetApp ONTAP</a:t>
            </a:r>
          </a:p>
        </p:txBody>
      </p:sp>
      <p:sp>
        <p:nvSpPr>
          <p:cNvPr id="209" name="Diagram 209"/>
          <p:cNvSpPr/>
          <p:nvPr/>
        </p:nvSpPr>
        <p:spPr>
          <a:xfrm>
            <a:off x="8595360" y="2697480"/>
            <a:ext cx="1828800" cy="3977639"/>
          </a:xfrm>
          <a:prstGeom prst="rect">
            <a:avLst/>
          </a:prstGeom>
          <a:noFill/>
          <a:ln w="12700">
            <a:solidFill>
              <a:srgbClr val="DED6D9"/>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210" name="Diagram 210"/>
          <p:cNvSpPr/>
          <p:nvPr/>
        </p:nvSpPr>
        <p:spPr>
          <a:xfrm>
            <a:off x="8595360" y="2788920"/>
            <a:ext cx="1828800" cy="411480"/>
          </a:xfrm>
          <a:prstGeom prst="rect">
            <a:avLst/>
          </a:prstGeom>
          <a:noFill/>
          <a:ln>
            <a:noFill/>
          </a:ln>
        </p:spPr>
        <p:txBody>
          <a:bodyPr wrap="square" lIns="45720" tIns="27432" rIns="45720" bIns="27432" anchor="ctr">
            <a:normAutofit/>
          </a:bodyPr>
          <a:lstStyle/>
          <a:p>
            <a:pPr algn="ctr"/>
            <a:r>
              <a:rPr lang="en-US" sz="1000" b="1" dirty="0">
                <a:solidFill>
                  <a:srgbClr val="DED6D9"/>
                </a:solidFill>
                <a:latin typeface="League Spartan"/>
              </a:rPr>
              <a:t>DR SITE</a:t>
            </a:r>
          </a:p>
        </p:txBody>
      </p:sp>
      <p:sp>
        <p:nvSpPr>
          <p:cNvPr id="211" name="Diagram 211"/>
          <p:cNvSpPr/>
          <p:nvPr/>
        </p:nvSpPr>
        <p:spPr>
          <a:xfrm>
            <a:off x="8778240" y="3291840"/>
            <a:ext cx="1463040" cy="8686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OpenShift</a:t>
            </a:r>
          </a:p>
          <a:p>
            <a:pPr algn="ctr"/>
            <a:r>
              <a:rPr lang="en-US" sz="1100" b="0" dirty="0">
                <a:solidFill>
                  <a:srgbClr val="292223"/>
                </a:solidFill>
                <a:latin typeface="League Spartan"/>
              </a:rPr>
              <a:t>containers + VMs</a:t>
            </a:r>
          </a:p>
        </p:txBody>
      </p:sp>
      <p:sp>
        <p:nvSpPr>
          <p:cNvPr id="212" name="Diagram 212"/>
          <p:cNvSpPr/>
          <p:nvPr/>
        </p:nvSpPr>
        <p:spPr>
          <a:xfrm>
            <a:off x="8778240" y="4297680"/>
            <a:ext cx="1463040" cy="6400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Trident CSI</a:t>
            </a:r>
          </a:p>
        </p:txBody>
      </p:sp>
      <p:sp>
        <p:nvSpPr>
          <p:cNvPr id="213" name="Diagram 213"/>
          <p:cNvSpPr/>
          <p:nvPr/>
        </p:nvSpPr>
        <p:spPr>
          <a:xfrm>
            <a:off x="8778240" y="5074920"/>
            <a:ext cx="1463040" cy="1005840"/>
          </a:xfrm>
          <a:prstGeom prst="rect">
            <a:avLst/>
          </a:prstGeom>
          <a:solidFill>
            <a:srgbClr val="84663F"/>
          </a:solidFill>
          <a:ln>
            <a:noFill/>
          </a:ln>
        </p:spPr>
        <p:txBody>
          <a:bodyPr wrap="square" lIns="45720" tIns="27432" rIns="45720" bIns="27432" anchor="ctr">
            <a:normAutofit/>
          </a:bodyPr>
          <a:lstStyle/>
          <a:p>
            <a:pPr algn="ctr"/>
            <a:r>
              <a:rPr lang="en-US" sz="1200" b="0" dirty="0">
                <a:solidFill>
                  <a:srgbClr val="FFFFFF"/>
                </a:solidFill>
                <a:latin typeface="League Spartan"/>
              </a:rPr>
              <a:t>NetApp ONTAP</a:t>
            </a:r>
          </a:p>
        </p:txBody>
      </p:sp>
      <p:cxnSp>
        <p:nvCxnSpPr>
          <p:cNvPr id="214" name="Connector 214"/>
          <p:cNvCxnSpPr/>
          <p:nvPr/>
        </p:nvCxnSpPr>
        <p:spPr>
          <a:xfrm>
            <a:off x="8183879" y="5577840"/>
            <a:ext cx="594360" cy="0"/>
          </a:xfrm>
          <a:prstGeom prst="line">
            <a:avLst/>
          </a:prstGeom>
          <a:ln w="19050">
            <a:solidFill>
              <a:srgbClr val="DED6D9"/>
            </a:solidFill>
            <a:tailEnd type="triangle"/>
          </a:ln>
        </p:spPr>
      </p:cxnSp>
      <p:sp>
        <p:nvSpPr>
          <p:cNvPr id="215" name="Diagram 215"/>
          <p:cNvSpPr/>
          <p:nvPr/>
        </p:nvSpPr>
        <p:spPr>
          <a:xfrm>
            <a:off x="6537960" y="6812280"/>
            <a:ext cx="3886200" cy="457200"/>
          </a:xfrm>
          <a:prstGeom prst="rect">
            <a:avLst/>
          </a:prstGeom>
          <a:noFill/>
          <a:ln>
            <a:noFill/>
          </a:ln>
        </p:spPr>
        <p:txBody>
          <a:bodyPr wrap="square" lIns="45720" tIns="27432" rIns="45720" bIns="27432" anchor="ctr">
            <a:normAutofit/>
          </a:bodyPr>
          <a:lstStyle/>
          <a:p>
            <a:pPr algn="ctr"/>
            <a:r>
              <a:rPr lang="en-US" sz="1100" b="0" dirty="0">
                <a:solidFill>
                  <a:srgbClr val="DED6D9"/>
                </a:solidFill>
                <a:latin typeface="League Spartan"/>
              </a:rPr>
              <a:t>SnapMirror replication to the DR site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2</a:t>
            </a:r>
          </a:p>
        </p:txBody>
      </p:sp>
      <p:sp>
        <p:nvSpPr>
          <p:cNvPr id="7" name="Text 5"/>
          <p:cNvSpPr txBox="1"/>
          <p:nvPr/>
        </p:nvSpPr>
        <p:spPr>
          <a:xfrm>
            <a:off x="363017" y="1341333"/>
            <a:ext cx="2310689"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Why it matters</a:t>
            </a:r>
          </a:p>
        </p:txBody>
      </p:sp>
      <p:sp>
        <p:nvSpPr>
          <p:cNvPr id="8" name="Text 6"/>
          <p:cNvSpPr txBox="1"/>
          <p:nvPr/>
        </p:nvSpPr>
        <p:spPr>
          <a:xfrm>
            <a:off x="363017" y="1886141"/>
            <a:ext cx="6096305" cy="1737360"/>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Recovery targets set the design</a:t>
            </a:r>
          </a:p>
        </p:txBody>
      </p:sp>
      <p:sp>
        <p:nvSpPr>
          <p:cNvPr id="9" name="Text 7"/>
          <p:cNvSpPr txBox="1"/>
          <p:nvPr/>
        </p:nvSpPr>
        <p:spPr>
          <a:xfrm>
            <a:off x="1506931" y="3695274"/>
            <a:ext cx="2956255"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DR VERSUS BACKUP</a:t>
            </a:r>
          </a:p>
        </p:txBody>
      </p:sp>
      <p:sp>
        <p:nvSpPr>
          <p:cNvPr id="10" name="Text 8"/>
          <p:cNvSpPr txBox="1"/>
          <p:nvPr/>
        </p:nvSpPr>
        <p:spPr>
          <a:xfrm>
            <a:off x="1506931" y="4133190"/>
            <a:ext cx="4303166" cy="804672"/>
          </a:xfrm>
          <a:prstGeom prst="rect">
            <a:avLst/>
          </a:prstGeom>
          <a:noFill/>
          <a:ln/>
        </p:spPr>
        <p:txBody>
          <a:bodyPr wrap="square" lIns="91440" tIns="45720" rIns="91440" bIns="45720" rtlCol="0" anchor="t"/>
          <a:lstStyle/>
          <a:p>
            <a:pPr indent="0" marL="0" algn="l">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Disaster recovery keeps critical banking services available from a second site after a site-level outage, using replicated data and pre-staged applications.</a:t>
            </a:r>
          </a:p>
        </p:txBody>
      </p:sp>
      <p:sp>
        <p:nvSpPr>
          <p:cNvPr id="11" name="Text 9"/>
          <p:cNvSpPr txBox="1"/>
          <p:nvPr/>
        </p:nvSpPr>
        <p:spPr>
          <a:xfrm>
            <a:off x="1506931" y="4983480"/>
            <a:ext cx="4303166" cy="1604542"/>
          </a:xfrm>
          <a:prstGeom prst="rect">
            <a:avLst/>
          </a:prstGeom>
          <a:noFill/>
          <a:ln/>
        </p:spPr>
        <p:txBody>
          <a:bodyPr wrap="square" lIns="91440" tIns="45720" rIns="91440" bIns="45720" rtlCol="0" anchor="t"/>
          <a:lstStyle/>
          <a:p>
            <a:pPr indent="0" marL="0" algn="l">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Backup keeps independent, point-in-time copies to recover from data corruption, accidental deletion or ransomware. A resilient bank needs both, each tested regularly and evidenced for audit.</a:t>
            </a:r>
          </a:p>
        </p:txBody>
      </p:sp>
      <p:sp>
        <p:nvSpPr>
          <p:cNvPr id="12" name="Text 10"/>
          <p:cNvSpPr txBox="1"/>
          <p:nvPr/>
        </p:nvSpPr>
        <p:spPr>
          <a:xfrm>
            <a:off x="1502359" y="7279058"/>
            <a:ext cx="1909267" cy="541361"/>
          </a:xfrm>
          <a:prstGeom prst="rect">
            <a:avLst/>
          </a:prstGeom>
          <a:noFill/>
          <a:ln/>
        </p:spPr>
        <p:txBody>
          <a:bodyPr wrap="square" lIns="91440" tIns="45720" rIns="91440" bIns="45720" rtlCol="0" anchor="t"/>
          <a:lstStyle/>
          <a:p>
            <a:pPr indent="0" marL="0">
              <a:lnSpc>
                <a:spcPct val="100000"/>
              </a:lnSpc>
              <a:buNone/>
            </a:pPr>
            <a:r>
              <a:rPr lang="en-US" sz="1100" i="1" dirty="0">
                <a:solidFill>
                  <a:srgbClr val="84663F"/>
                </a:solidFill>
                <a:latin typeface="Bodoni Moda" pitchFamily="34" charset="0"/>
                <a:ea typeface="Bodoni Moda" pitchFamily="34" charset="-122"/>
                <a:cs typeface="Bodoni Moda" pitchFamily="34" charset="-120"/>
              </a:rPr>
              <a:t>Business continuity relies on both working together</a:t>
            </a:r>
          </a:p>
        </p:txBody>
      </p:sp>
      <p:sp>
        <p:nvSpPr>
          <p:cNvPr id="13" name="Shape 11"/>
          <p:cNvSpPr/>
          <p:nvPr/>
        </p:nvSpPr>
        <p:spPr>
          <a:xfrm>
            <a:off x="6532474" y="1341333"/>
            <a:ext cx="2599639" cy="4853855"/>
          </a:xfrm>
          <a:prstGeom prst="rect">
            <a:avLst/>
          </a:prstGeom>
          <a:solidFill>
            <a:srgbClr val="D9C7AF"/>
          </a:solidFill>
          <a:ln/>
        </p:spPr>
      </p:sp>
      <p:sp>
        <p:nvSpPr>
          <p:cNvPr id="14" name="Text 12"/>
          <p:cNvSpPr txBox="1"/>
          <p:nvPr/>
        </p:nvSpPr>
        <p:spPr>
          <a:xfrm>
            <a:off x="6821424" y="1993034"/>
            <a:ext cx="1968703" cy="473547"/>
          </a:xfrm>
          <a:prstGeom prst="rect">
            <a:avLst/>
          </a:prstGeom>
          <a:noFill/>
          <a:ln/>
        </p:spPr>
        <p:txBody>
          <a:bodyPr wrap="square" lIns="91440" tIns="45720" rIns="91440" bIns="45720" rtlCol="0" anchor="t"/>
          <a:lstStyle/>
          <a:p>
            <a:pPr indent="0" marL="0">
              <a:lnSpc>
                <a:spcPct val="90000"/>
              </a:lnSpc>
              <a:buNone/>
            </a:pPr>
            <a:r>
              <a:rPr lang="en-US" sz="2000" dirty="0">
                <a:solidFill>
                  <a:srgbClr val="292223"/>
                </a:solidFill>
                <a:latin typeface="Bodoni Moda" pitchFamily="34" charset="0"/>
                <a:ea typeface="Bodoni Moda" pitchFamily="34" charset="-122"/>
                <a:cs typeface="Bodoni Moda" pitchFamily="34" charset="-120"/>
              </a:rPr>
              <a:t>RPO</a:t>
            </a:r>
          </a:p>
        </p:txBody>
      </p:sp>
      <p:sp>
        <p:nvSpPr>
          <p:cNvPr id="15" name="Text 13"/>
          <p:cNvSpPr txBox="1"/>
          <p:nvPr/>
        </p:nvSpPr>
        <p:spPr>
          <a:xfrm>
            <a:off x="6821424" y="2625196"/>
            <a:ext cx="2070202" cy="2812546"/>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Recovery Point Objective: the maximum amount of data, measured in time, that a service can afford to lose.</a:t>
            </a:r>
          </a:p>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It is driven by how often, or how synchronously, data is copied to the recovery site.</a:t>
            </a:r>
          </a:p>
        </p:txBody>
      </p:sp>
      <p:sp>
        <p:nvSpPr>
          <p:cNvPr id="16" name="Shape 14"/>
          <p:cNvSpPr/>
          <p:nvPr/>
        </p:nvSpPr>
        <p:spPr>
          <a:xfrm>
            <a:off x="9329623" y="1341333"/>
            <a:ext cx="2599639" cy="4853855"/>
          </a:xfrm>
          <a:prstGeom prst="rect">
            <a:avLst/>
          </a:prstGeom>
          <a:solidFill>
            <a:srgbClr val="D9C7AF"/>
          </a:solidFill>
          <a:ln/>
        </p:spPr>
      </p:sp>
      <p:sp>
        <p:nvSpPr>
          <p:cNvPr id="17" name="Text 15"/>
          <p:cNvSpPr txBox="1"/>
          <p:nvPr/>
        </p:nvSpPr>
        <p:spPr>
          <a:xfrm>
            <a:off x="9524390" y="1993034"/>
            <a:ext cx="1875434" cy="473547"/>
          </a:xfrm>
          <a:prstGeom prst="rect">
            <a:avLst/>
          </a:prstGeom>
          <a:noFill/>
          <a:ln/>
        </p:spPr>
        <p:txBody>
          <a:bodyPr wrap="square" lIns="91440" tIns="45720" rIns="91440" bIns="45720" rtlCol="0" anchor="t"/>
          <a:lstStyle/>
          <a:p>
            <a:pPr indent="0" marL="0">
              <a:lnSpc>
                <a:spcPct val="90000"/>
              </a:lnSpc>
              <a:buNone/>
            </a:pPr>
            <a:r>
              <a:rPr lang="en-US" sz="2000" dirty="0">
                <a:solidFill>
                  <a:srgbClr val="292223"/>
                </a:solidFill>
                <a:latin typeface="Bodoni Moda" pitchFamily="34" charset="0"/>
                <a:ea typeface="Bodoni Moda" pitchFamily="34" charset="-122"/>
                <a:cs typeface="Bodoni Moda" pitchFamily="34" charset="-120"/>
              </a:rPr>
              <a:t>RTO</a:t>
            </a:r>
          </a:p>
        </p:txBody>
      </p:sp>
      <p:sp>
        <p:nvSpPr>
          <p:cNvPr id="18" name="Text 16"/>
          <p:cNvSpPr txBox="1"/>
          <p:nvPr/>
        </p:nvSpPr>
        <p:spPr>
          <a:xfrm>
            <a:off x="9524390" y="2625196"/>
            <a:ext cx="2070202" cy="2812546"/>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Recovery Time Objective: the maximum time a service may be unavailable before it is restored.</a:t>
            </a:r>
          </a:p>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It is driven by automation, tested runbooks and the readiness of the recovery site and its staff.</a:t>
            </a:r>
          </a:p>
        </p:txBody>
      </p:sp>
      <p:sp>
        <p:nvSpPr>
          <p:cNvPr id="19" name="Text 17"/>
          <p:cNvSpPr txBox="1"/>
          <p:nvPr/>
        </p:nvSpPr>
        <p:spPr>
          <a:xfrm>
            <a:off x="6459322" y="6582530"/>
            <a:ext cx="5369357" cy="963185"/>
          </a:xfrm>
          <a:prstGeom prst="rect">
            <a:avLst/>
          </a:prstGeom>
          <a:noFill/>
          <a:ln/>
        </p:spPr>
        <p:txBody>
          <a:bodyPr wrap="square" lIns="91440" tIns="45720" rIns="91440" bIns="45720" rtlCol="0" anchor="t"/>
          <a:lstStyle/>
          <a:p>
            <a:pPr indent="0" marL="0">
              <a:lnSpc>
                <a:spcPct val="90000"/>
              </a:lnSpc>
              <a:buNone/>
            </a:pPr>
            <a:r>
              <a:rPr lang="en-US" sz="2400" dirty="0">
                <a:solidFill>
                  <a:srgbClr val="292223"/>
                </a:solidFill>
                <a:latin typeface="Bodoni Moda" pitchFamily="34" charset="0"/>
                <a:ea typeface="Bodoni Moda" pitchFamily="34" charset="-122"/>
                <a:cs typeface="Bodoni Moda" pitchFamily="34" charset="-120"/>
              </a:rPr>
              <a:t>Targets are set per service through business impact analysis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096305" y="0"/>
            <a:ext cx="6096305" cy="8620391"/>
          </a:xfrm>
          <a:prstGeom prst="rect">
            <a:avLst/>
          </a:prstGeom>
          <a:solidFill>
            <a:srgbClr val="534447"/>
          </a:solidFill>
          <a:ln/>
        </p:spPr>
      </p:sp>
      <p:sp>
        <p:nvSpPr>
          <p:cNvPr id="3" name="Shape 1"/>
          <p:cNvSpPr/>
          <p:nvPr/>
        </p:nvSpPr>
        <p:spPr>
          <a:xfrm rot="10800000">
            <a:off x="349301" y="164362"/>
            <a:ext cx="402336" cy="99997"/>
          </a:xfrm>
          <a:prstGeom prst="snip2DiagRect">
            <a:avLst/>
          </a:prstGeom>
          <a:solidFill>
            <a:srgbClr val="534447"/>
          </a:solidFill>
          <a:ln/>
        </p:spPr>
      </p:sp>
      <p:sp>
        <p:nvSpPr>
          <p:cNvPr id="4" name="Shape 2"/>
          <p:cNvSpPr/>
          <p:nvPr/>
        </p:nvSpPr>
        <p:spPr>
          <a:xfrm rot="10800000">
            <a:off x="456286" y="-6896"/>
            <a:ext cx="402336" cy="99997"/>
          </a:xfrm>
          <a:prstGeom prst="snip2DiagRect">
            <a:avLst/>
          </a:prstGeom>
          <a:solidFill>
            <a:srgbClr val="9D878C"/>
          </a:solidFill>
          <a:ln/>
        </p:spPr>
      </p:sp>
      <p:sp>
        <p:nvSpPr>
          <p:cNvPr id="5" name="Text 3"/>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6" name="Text 4"/>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7" name="Text 5"/>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7</a:t>
            </a:r>
          </a:p>
        </p:txBody>
      </p:sp>
      <p:sp>
        <p:nvSpPr>
          <p:cNvPr id="8" name="Text 6"/>
          <p:cNvSpPr txBox="1"/>
          <p:nvPr/>
        </p:nvSpPr>
        <p:spPr>
          <a:xfrm>
            <a:off x="363017" y="1341333"/>
            <a:ext cx="5029200"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Containers with ACM</a:t>
            </a:r>
          </a:p>
        </p:txBody>
      </p:sp>
      <p:sp>
        <p:nvSpPr>
          <p:cNvPr id="9" name="Text 7"/>
          <p:cNvSpPr txBox="1"/>
          <p:nvPr/>
        </p:nvSpPr>
        <p:spPr>
          <a:xfrm>
            <a:off x="363017" y="1886141"/>
            <a:ext cx="5394960" cy="974679"/>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Three steps to</a:t>
            </a:r>
          </a:p>
        </p:txBody>
      </p:sp>
      <p:sp>
        <p:nvSpPr>
          <p:cNvPr id="10" name="Text 8"/>
          <p:cNvSpPr txBox="1"/>
          <p:nvPr/>
        </p:nvSpPr>
        <p:spPr>
          <a:xfrm>
            <a:off x="442570" y="2599910"/>
            <a:ext cx="5394960" cy="974679"/>
          </a:xfrm>
          <a:prstGeom prst="rect">
            <a:avLst/>
          </a:prstGeom>
          <a:noFill/>
          <a:ln/>
        </p:spPr>
        <p:txBody>
          <a:bodyPr wrap="square" lIns="91440" tIns="45720" rIns="91440" bIns="45720" rtlCol="0" anchor="t"/>
          <a:lstStyle/>
          <a:p>
            <a:pPr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recover a service</a:t>
            </a:r>
          </a:p>
        </p:txBody>
      </p:sp>
      <p:sp>
        <p:nvSpPr>
          <p:cNvPr id="11" name="Text 9"/>
          <p:cNvSpPr txBox="1"/>
          <p:nvPr/>
        </p:nvSpPr>
        <p:spPr>
          <a:xfrm>
            <a:off x="1506931" y="4133190"/>
            <a:ext cx="4145890" cy="1001115"/>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ACM keeps the application definition identical on both clusters through GitOps, while Trident Protect replicates its data with SnapMirror. Recovery is a controlled change of state, not a rebuild.</a:t>
            </a:r>
          </a:p>
        </p:txBody>
      </p:sp>
      <p:sp>
        <p:nvSpPr>
          <p:cNvPr id="12" name="Text 10"/>
          <p:cNvSpPr txBox="1"/>
          <p:nvPr/>
        </p:nvSpPr>
        <p:spPr>
          <a:xfrm>
            <a:off x="1506931" y="5341194"/>
            <a:ext cx="4145890" cy="190683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Each step is a declared change in Git or in a Trident Protect resource, with status visible on both clusters, giving the bank a clear trail for audit and post-incident review.</a:t>
            </a:r>
          </a:p>
        </p:txBody>
      </p:sp>
      <p:sp>
        <p:nvSpPr>
          <p:cNvPr id="13" name="Text 11"/>
          <p:cNvSpPr txBox="1"/>
          <p:nvPr/>
        </p:nvSpPr>
        <p:spPr>
          <a:xfrm>
            <a:off x="6605626" y="1886141"/>
            <a:ext cx="725119"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01</a:t>
            </a:r>
            <a:endParaRPr lang="en-US" sz="3600" dirty="0"/>
          </a:p>
        </p:txBody>
      </p:sp>
      <p:sp>
        <p:nvSpPr>
          <p:cNvPr id="14" name="Text 12"/>
          <p:cNvSpPr txBox="1"/>
          <p:nvPr/>
        </p:nvSpPr>
        <p:spPr>
          <a:xfrm>
            <a:off x="7755026" y="1886141"/>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Set up replication</a:t>
            </a:r>
          </a:p>
        </p:txBody>
      </p:sp>
      <p:sp>
        <p:nvSpPr>
          <p:cNvPr id="15" name="Text 13"/>
          <p:cNvSpPr txBox="1"/>
          <p:nvPr/>
        </p:nvSpPr>
        <p:spPr>
          <a:xfrm>
            <a:off x="7755026" y="2324057"/>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Install Trident and Trident Protect on both clusters. Create AppVaults, the application and a replication schedule, then the AppMirrorRelationship on the DR cluster. ACM deploys the app definition.</a:t>
            </a:r>
          </a:p>
        </p:txBody>
      </p:sp>
      <p:sp>
        <p:nvSpPr>
          <p:cNvPr id="16" name="Text 14"/>
          <p:cNvSpPr txBox="1"/>
          <p:nvPr/>
        </p:nvSpPr>
        <p:spPr>
          <a:xfrm>
            <a:off x="6558077" y="3726307"/>
            <a:ext cx="821131"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02</a:t>
            </a:r>
            <a:endParaRPr lang="en-US" sz="3600" dirty="0"/>
          </a:p>
        </p:txBody>
      </p:sp>
      <p:sp>
        <p:nvSpPr>
          <p:cNvPr id="17" name="Text 15"/>
          <p:cNvSpPr txBox="1"/>
          <p:nvPr/>
        </p:nvSpPr>
        <p:spPr>
          <a:xfrm>
            <a:off x="7755026" y="3726307"/>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Fail over to DR</a:t>
            </a:r>
          </a:p>
        </p:txBody>
      </p:sp>
      <p:sp>
        <p:nvSpPr>
          <p:cNvPr id="18" name="Text 16"/>
          <p:cNvSpPr txBox="1"/>
          <p:nvPr/>
        </p:nvSpPr>
        <p:spPr>
          <a:xfrm>
            <a:off x="7755026" y="4164223"/>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On the DR cluster, set the AppMirrorRelationship to Promoted. Replication stops and the application comes online with the replicated data. Point ACM placement at the DR cluster.</a:t>
            </a:r>
          </a:p>
        </p:txBody>
      </p:sp>
      <p:sp>
        <p:nvSpPr>
          <p:cNvPr id="19" name="Text 17"/>
          <p:cNvSpPr txBox="1"/>
          <p:nvPr/>
        </p:nvSpPr>
        <p:spPr>
          <a:xfrm>
            <a:off x="6558077" y="5671068"/>
            <a:ext cx="821131"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03</a:t>
            </a:r>
            <a:endParaRPr lang="en-US" sz="3600" dirty="0"/>
          </a:p>
        </p:txBody>
      </p:sp>
      <p:sp>
        <p:nvSpPr>
          <p:cNvPr id="20" name="Text 18"/>
          <p:cNvSpPr txBox="1"/>
          <p:nvPr/>
        </p:nvSpPr>
        <p:spPr>
          <a:xfrm>
            <a:off x="7755026" y="5671068"/>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Fail back to primary</a:t>
            </a:r>
          </a:p>
        </p:txBody>
      </p:sp>
      <p:sp>
        <p:nvSpPr>
          <p:cNvPr id="21" name="Text 19"/>
          <p:cNvSpPr txBox="1"/>
          <p:nvPr/>
        </p:nvSpPr>
        <p:spPr>
          <a:xfrm>
            <a:off x="7755026" y="6108983"/>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Reverse resync to copy changes made at the DR site back to the primary, then reverse the replication direction. A plain resync would discard data written during failover.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3E3335"/>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10</a:t>
            </a:r>
          </a:p>
        </p:txBody>
      </p:sp>
      <p:sp>
        <p:nvSpPr>
          <p:cNvPr id="7" name="Shape 5"/>
          <p:cNvSpPr/>
          <p:nvPr/>
        </p:nvSpPr>
        <p:spPr>
          <a:xfrm>
            <a:off x="4174236" y="3591829"/>
            <a:ext cx="3843223" cy="4429731"/>
          </a:xfrm>
          <a:prstGeom prst="rect">
            <a:avLst/>
          </a:prstGeom>
          <a:solidFill>
            <a:srgbClr val="EFE6DA"/>
          </a:solidFill>
          <a:ln w="19050">
            <a:solidFill>
              <a:srgbClr val="231C1D"/>
            </a:solidFill>
            <a:prstDash val="solid"/>
          </a:ln>
        </p:spPr>
      </p:sp>
      <p:sp>
        <p:nvSpPr>
          <p:cNvPr id="9" name="Text 7"/>
          <p:cNvSpPr txBox="1"/>
          <p:nvPr/>
        </p:nvSpPr>
        <p:spPr>
          <a:xfrm>
            <a:off x="3566160" y="1314897"/>
            <a:ext cx="5056632" cy="534464"/>
          </a:xfrm>
          <a:prstGeom prst="rect">
            <a:avLst/>
          </a:prstGeom>
          <a:noFill/>
          <a:ln/>
        </p:spPr>
        <p:txBody>
          <a:bodyPr wrap="square" lIns="91440" tIns="45720" rIns="91440" bIns="45720" rtlCol="0" anchor="t"/>
          <a:lstStyle/>
          <a:p>
            <a:pPr algn="ctr" indent="0" marL="0">
              <a:lnSpc>
                <a:spcPct val="90000"/>
              </a:lnSpc>
              <a:buNone/>
            </a:pPr>
            <a:r>
              <a:rPr lang="en-US" sz="2400" dirty="0">
                <a:solidFill>
                  <a:srgbClr val="E88F4A"/>
                </a:solidFill>
                <a:latin typeface="Bodoni Moda" pitchFamily="34" charset="0"/>
                <a:ea typeface="Bodoni Moda" pitchFamily="34" charset="-122"/>
                <a:cs typeface="Bodoni Moda" pitchFamily="34" charset="-120"/>
              </a:rPr>
              <a:t>Containers without ACM</a:t>
            </a:r>
          </a:p>
        </p:txBody>
      </p:sp>
      <p:sp>
        <p:nvSpPr>
          <p:cNvPr id="10" name="Text 8"/>
          <p:cNvSpPr txBox="1"/>
          <p:nvPr/>
        </p:nvSpPr>
        <p:spPr>
          <a:xfrm>
            <a:off x="1371600" y="1828800"/>
            <a:ext cx="9445752" cy="914400"/>
          </a:xfrm>
          <a:prstGeom prst="rect">
            <a:avLst/>
          </a:prstGeom>
          <a:noFill/>
          <a:ln/>
        </p:spPr>
        <p:txBody>
          <a:bodyPr wrap="square" lIns="91440" tIns="45720" rIns="91440" bIns="45720" rtlCol="0" anchor="t"/>
          <a:lstStyle/>
          <a:p>
            <a:pPr algn="ctr" indent="0" marL="0">
              <a:lnSpc>
                <a:spcPct val="90000"/>
              </a:lnSpc>
              <a:buNone/>
            </a:pPr>
            <a:r>
              <a:rPr lang="en-US" sz="4400" dirty="0">
                <a:solidFill>
                  <a:srgbClr val="DED6D9"/>
                </a:solidFill>
                <a:latin typeface="Bodoni Moda" pitchFamily="34" charset="0"/>
                <a:ea typeface="Bodoni Moda" pitchFamily="34" charset="-122"/>
                <a:cs typeface="Bodoni Moda" pitchFamily="34" charset="-120"/>
              </a:rPr>
              <a:t>Each cluster stands on its own</a:t>
            </a:r>
          </a:p>
        </p:txBody>
      </p:sp>
      <p:sp>
        <p:nvSpPr>
          <p:cNvPr id="11" name="Text 9"/>
          <p:cNvSpPr txBox="1"/>
          <p:nvPr/>
        </p:nvSpPr>
        <p:spPr>
          <a:xfrm>
            <a:off x="822960" y="3931920"/>
            <a:ext cx="3108960" cy="751698"/>
          </a:xfrm>
          <a:prstGeom prst="rect">
            <a:avLst/>
          </a:prstGeom>
          <a:noFill/>
          <a:ln/>
        </p:spPr>
        <p:txBody>
          <a:bodyPr wrap="square" lIns="91440" tIns="45720" rIns="91440" bIns="45720" rtlCol="0" anchor="t"/>
          <a:lstStyle/>
          <a:p>
            <a:pPr algn="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One Git source of truth</a:t>
            </a:r>
          </a:p>
        </p:txBody>
      </p:sp>
      <p:sp>
        <p:nvSpPr>
          <p:cNvPr id="12" name="Text 10"/>
          <p:cNvSpPr txBox="1"/>
          <p:nvPr/>
        </p:nvSpPr>
        <p:spPr>
          <a:xfrm>
            <a:off x="822960" y="5120640"/>
            <a:ext cx="3108960" cy="751698"/>
          </a:xfrm>
          <a:prstGeom prst="rect">
            <a:avLst/>
          </a:prstGeom>
          <a:noFill/>
          <a:ln/>
        </p:spPr>
        <p:txBody>
          <a:bodyPr wrap="square" lIns="91440" tIns="45720" rIns="91440" bIns="45720" rtlCol="0" anchor="t"/>
          <a:lstStyle/>
          <a:p>
            <a:pPr algn="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Argo CD on each cluster</a:t>
            </a:r>
          </a:p>
        </p:txBody>
      </p:sp>
      <p:sp>
        <p:nvSpPr>
          <p:cNvPr id="13" name="Text 11"/>
          <p:cNvSpPr txBox="1"/>
          <p:nvPr/>
        </p:nvSpPr>
        <p:spPr>
          <a:xfrm>
            <a:off x="822960" y="6309360"/>
            <a:ext cx="3108960" cy="751698"/>
          </a:xfrm>
          <a:prstGeom prst="rect">
            <a:avLst/>
          </a:prstGeom>
          <a:noFill/>
          <a:ln/>
        </p:spPr>
        <p:txBody>
          <a:bodyPr wrap="square" lIns="91440" tIns="45720" rIns="91440" bIns="45720" rtlCol="0" anchor="t"/>
          <a:lstStyle/>
          <a:p>
            <a:pPr algn="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Trident Protect replicates</a:t>
            </a:r>
          </a:p>
        </p:txBody>
      </p:sp>
      <p:sp>
        <p:nvSpPr>
          <p:cNvPr id="14" name="Text 12"/>
          <p:cNvSpPr txBox="1"/>
          <p:nvPr/>
        </p:nvSpPr>
        <p:spPr>
          <a:xfrm>
            <a:off x="8274406" y="3931920"/>
            <a:ext cx="3226003" cy="3291840"/>
          </a:xfrm>
          <a:prstGeom prst="rect">
            <a:avLst/>
          </a:prstGeom>
          <a:noFill/>
          <a:ln/>
        </p:spPr>
        <p:txBody>
          <a:bodyPr wrap="square" lIns="91440" tIns="45720" rIns="91440" bIns="45720" rtlCol="0" anchor="t"/>
          <a:lstStyle/>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Without a central hub, each OpenShift cluster runs its own OpenShift GitOps (Argo CD) instance, synchronising from the same Git repository.</a:t>
            </a:r>
          </a:p>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Trident Protect replicates application data with SnapMirror. Operators run failover on each cluster and check status separately.</a:t>
            </a:r>
          </a:p>
        </p:txBody>
      </p:sp>
      <p:sp>
        <p:nvSpPr>
          <p:cNvPr id="701" name="Diagram 701"/>
          <p:cNvSpPr/>
          <p:nvPr/>
        </p:nvSpPr>
        <p:spPr>
          <a:xfrm>
            <a:off x="4315968" y="3730752"/>
            <a:ext cx="3557016" cy="594360"/>
          </a:xfrm>
          <a:prstGeom prst="rect">
            <a:avLst/>
          </a:prstGeom>
          <a:solidFill>
            <a:srgbClr val="84663F"/>
          </a:solidFill>
          <a:ln>
            <a:noFill/>
          </a:ln>
        </p:spPr>
        <p:txBody>
          <a:bodyPr wrap="square" lIns="45720" tIns="27432" rIns="45720" bIns="27432" anchor="ctr">
            <a:normAutofit/>
          </a:bodyPr>
          <a:lstStyle/>
          <a:p>
            <a:pPr algn="ctr"/>
            <a:r>
              <a:rPr lang="en-US" sz="1400" b="0" dirty="0">
                <a:solidFill>
                  <a:srgbClr val="FFFFFF"/>
                </a:solidFill>
                <a:latin typeface="League Spartan"/>
              </a:rPr>
              <a:t>Git repository</a:t>
            </a:r>
          </a:p>
        </p:txBody>
      </p:sp>
      <p:cxnSp>
        <p:nvCxnSpPr>
          <p:cNvPr id="702" name="Connector 702"/>
          <p:cNvCxnSpPr/>
          <p:nvPr/>
        </p:nvCxnSpPr>
        <p:spPr>
          <a:xfrm>
            <a:off x="5116068" y="4325112"/>
            <a:ext cx="0" cy="201168"/>
          </a:xfrm>
          <a:prstGeom prst="line">
            <a:avLst/>
          </a:prstGeom>
          <a:ln w="19050">
            <a:solidFill>
              <a:srgbClr val="8A7F80"/>
            </a:solidFill>
            <a:prstDash val="dash"/>
            <a:tailEnd type="triangle"/>
          </a:ln>
        </p:spPr>
      </p:cxnSp>
      <p:sp>
        <p:nvSpPr>
          <p:cNvPr id="703" name="Diagram 703"/>
          <p:cNvSpPr/>
          <p:nvPr/>
        </p:nvSpPr>
        <p:spPr>
          <a:xfrm>
            <a:off x="4315968" y="4526280"/>
            <a:ext cx="1600200" cy="333756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704" name="Diagram 704"/>
          <p:cNvSpPr/>
          <p:nvPr/>
        </p:nvSpPr>
        <p:spPr>
          <a:xfrm>
            <a:off x="4315968" y="4572000"/>
            <a:ext cx="1600200" cy="365760"/>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DC CLUSTER</a:t>
            </a:r>
          </a:p>
        </p:txBody>
      </p:sp>
      <p:sp>
        <p:nvSpPr>
          <p:cNvPr id="705" name="Diagram 705"/>
          <p:cNvSpPr/>
          <p:nvPr/>
        </p:nvSpPr>
        <p:spPr>
          <a:xfrm>
            <a:off x="4407407" y="4983480"/>
            <a:ext cx="1417320" cy="54864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Argo CD</a:t>
            </a:r>
          </a:p>
        </p:txBody>
      </p:sp>
      <p:sp>
        <p:nvSpPr>
          <p:cNvPr id="706" name="Diagram 706"/>
          <p:cNvSpPr/>
          <p:nvPr/>
        </p:nvSpPr>
        <p:spPr>
          <a:xfrm>
            <a:off x="4407407" y="5623560"/>
            <a:ext cx="1417320" cy="5486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App (active)</a:t>
            </a:r>
          </a:p>
        </p:txBody>
      </p:sp>
      <p:sp>
        <p:nvSpPr>
          <p:cNvPr id="707" name="Diagram 707"/>
          <p:cNvSpPr/>
          <p:nvPr/>
        </p:nvSpPr>
        <p:spPr>
          <a:xfrm>
            <a:off x="4407407" y="6263640"/>
            <a:ext cx="1417320" cy="5486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Trident Protect</a:t>
            </a:r>
          </a:p>
        </p:txBody>
      </p:sp>
      <p:sp>
        <p:nvSpPr>
          <p:cNvPr id="708" name="Diagram 708"/>
          <p:cNvSpPr/>
          <p:nvPr/>
        </p:nvSpPr>
        <p:spPr>
          <a:xfrm>
            <a:off x="4407407" y="6903720"/>
            <a:ext cx="1417320" cy="777240"/>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FFFFFF"/>
                </a:solidFill>
                <a:latin typeface="League Spartan"/>
              </a:rPr>
              <a:t>ONTAP</a:t>
            </a:r>
          </a:p>
        </p:txBody>
      </p:sp>
      <p:cxnSp>
        <p:nvCxnSpPr>
          <p:cNvPr id="709" name="Connector 709"/>
          <p:cNvCxnSpPr/>
          <p:nvPr/>
        </p:nvCxnSpPr>
        <p:spPr>
          <a:xfrm>
            <a:off x="7072884" y="4325112"/>
            <a:ext cx="0" cy="201168"/>
          </a:xfrm>
          <a:prstGeom prst="line">
            <a:avLst/>
          </a:prstGeom>
          <a:ln w="19050">
            <a:solidFill>
              <a:srgbClr val="8A7F80"/>
            </a:solidFill>
            <a:prstDash val="dash"/>
            <a:tailEnd type="triangle"/>
          </a:ln>
        </p:spPr>
      </p:cxnSp>
      <p:sp>
        <p:nvSpPr>
          <p:cNvPr id="710" name="Diagram 710"/>
          <p:cNvSpPr/>
          <p:nvPr/>
        </p:nvSpPr>
        <p:spPr>
          <a:xfrm>
            <a:off x="6272784" y="4526280"/>
            <a:ext cx="1600200" cy="333756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711" name="Diagram 711"/>
          <p:cNvSpPr/>
          <p:nvPr/>
        </p:nvSpPr>
        <p:spPr>
          <a:xfrm>
            <a:off x="6272784" y="4572000"/>
            <a:ext cx="1600200" cy="365760"/>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DR CLUSTER</a:t>
            </a:r>
          </a:p>
        </p:txBody>
      </p:sp>
      <p:sp>
        <p:nvSpPr>
          <p:cNvPr id="712" name="Diagram 712"/>
          <p:cNvSpPr/>
          <p:nvPr/>
        </p:nvSpPr>
        <p:spPr>
          <a:xfrm>
            <a:off x="6364224" y="4983480"/>
            <a:ext cx="1417320" cy="54864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Argo CD</a:t>
            </a:r>
          </a:p>
        </p:txBody>
      </p:sp>
      <p:sp>
        <p:nvSpPr>
          <p:cNvPr id="713" name="Diagram 713"/>
          <p:cNvSpPr/>
          <p:nvPr/>
        </p:nvSpPr>
        <p:spPr>
          <a:xfrm>
            <a:off x="6364224" y="5623560"/>
            <a:ext cx="1417320" cy="5486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App (standby)</a:t>
            </a:r>
          </a:p>
        </p:txBody>
      </p:sp>
      <p:sp>
        <p:nvSpPr>
          <p:cNvPr id="714" name="Diagram 714"/>
          <p:cNvSpPr/>
          <p:nvPr/>
        </p:nvSpPr>
        <p:spPr>
          <a:xfrm>
            <a:off x="6364224" y="6263640"/>
            <a:ext cx="1417320" cy="5486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Trident Protect</a:t>
            </a:r>
          </a:p>
        </p:txBody>
      </p:sp>
      <p:sp>
        <p:nvSpPr>
          <p:cNvPr id="715" name="Diagram 715"/>
          <p:cNvSpPr/>
          <p:nvPr/>
        </p:nvSpPr>
        <p:spPr>
          <a:xfrm>
            <a:off x="6364224" y="6903720"/>
            <a:ext cx="1417320" cy="777240"/>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FFFFFF"/>
                </a:solidFill>
                <a:latin typeface="League Spartan"/>
              </a:rPr>
              <a:t>ONTAP</a:t>
            </a:r>
          </a:p>
        </p:txBody>
      </p:sp>
      <p:cxnSp>
        <p:nvCxnSpPr>
          <p:cNvPr id="716" name="Connector 716"/>
          <p:cNvCxnSpPr/>
          <p:nvPr/>
        </p:nvCxnSpPr>
        <p:spPr>
          <a:xfrm>
            <a:off x="5824728" y="6537960"/>
            <a:ext cx="539496" cy="0"/>
          </a:xfrm>
          <a:prstGeom prst="line">
            <a:avLst/>
          </a:prstGeom>
          <a:ln w="25400">
            <a:solidFill>
              <a:srgbClr val="292223"/>
            </a:solidFill>
            <a:tailEnd type="triangle"/>
          </a:ln>
        </p:spPr>
      </p:cxnSp>
      <p:cxnSp>
        <p:nvCxnSpPr>
          <p:cNvPr id="717" name="Connector 717"/>
          <p:cNvCxnSpPr/>
          <p:nvPr/>
        </p:nvCxnSpPr>
        <p:spPr>
          <a:xfrm>
            <a:off x="5824728" y="7287768"/>
            <a:ext cx="539496" cy="0"/>
          </a:xfrm>
          <a:prstGeom prst="line">
            <a:avLst/>
          </a:prstGeom>
          <a:ln w="25400">
            <a:solidFill>
              <a:srgbClr val="292223"/>
            </a:solidFill>
            <a:tailEnd type="triangle"/>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9</a:t>
            </a:r>
          </a:p>
        </p:txBody>
      </p:sp>
      <p:sp>
        <p:nvSpPr>
          <p:cNvPr id="7" name="Text 5"/>
          <p:cNvSpPr txBox="1"/>
          <p:nvPr/>
        </p:nvSpPr>
        <p:spPr>
          <a:xfrm>
            <a:off x="363017" y="1244784"/>
            <a:ext cx="2310689"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VMs with ACM</a:t>
            </a:r>
          </a:p>
        </p:txBody>
      </p:sp>
      <p:sp>
        <p:nvSpPr>
          <p:cNvPr id="8" name="Text 6"/>
          <p:cNvSpPr txBox="1"/>
          <p:nvPr/>
        </p:nvSpPr>
        <p:spPr>
          <a:xfrm>
            <a:off x="363017" y="1789593"/>
            <a:ext cx="8138160" cy="1787294"/>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Failover and failback for virtual machines</a:t>
            </a:r>
          </a:p>
        </p:txBody>
      </p:sp>
      <p:sp>
        <p:nvSpPr>
          <p:cNvPr id="9" name="Text 7"/>
          <p:cNvSpPr txBox="1"/>
          <p:nvPr/>
        </p:nvSpPr>
        <p:spPr>
          <a:xfrm>
            <a:off x="1973275" y="4429731"/>
            <a:ext cx="4465015" cy="1001115"/>
          </a:xfrm>
          <a:prstGeom prst="rect">
            <a:avLst/>
          </a:prstGeom>
          <a:noFill/>
          <a:ln/>
        </p:spPr>
        <p:txBody>
          <a:bodyPr wrap="square" lIns="91440" tIns="45720" rIns="91440" bIns="45720" rtlCol="0" anchor="t"/>
          <a:lstStyle/>
          <a:p>
            <a:pPr indent="0" marL="0">
              <a:lnSpc>
                <a:spcPct val="130000"/>
              </a:lnSpc>
              <a:buNone/>
            </a:pPr>
            <a:r>
              <a:rPr lang="en-US" sz="1200" i="1" dirty="0">
                <a:solidFill>
                  <a:srgbClr val="84663F"/>
                </a:solidFill>
                <a:latin typeface="League Spartan" pitchFamily="34" charset="0"/>
                <a:ea typeface="League Spartan" pitchFamily="34" charset="-122"/>
                <a:cs typeface="League Spartan" pitchFamily="34" charset="-120"/>
              </a:rPr>
              <a:t>NetApp documents the same Trident Protect objects for VMs as for containers, so one runbook pattern covers both.</a:t>
            </a:r>
          </a:p>
        </p:txBody>
      </p:sp>
      <p:sp>
        <p:nvSpPr>
          <p:cNvPr id="10" name="Shape 8"/>
          <p:cNvSpPr/>
          <p:nvPr/>
        </p:nvSpPr>
        <p:spPr>
          <a:xfrm>
            <a:off x="8824874" y="2756226"/>
            <a:ext cx="3366821" cy="5266484"/>
          </a:xfrm>
          <a:prstGeom prst="rect">
            <a:avLst/>
          </a:prstGeom>
          <a:solidFill>
            <a:srgbClr val="3E3233"/>
          </a:solidFill>
          <a:ln/>
        </p:spPr>
      </p:sp>
      <p:sp>
        <p:nvSpPr>
          <p:cNvPr id="12" name="Text 10"/>
          <p:cNvSpPr txBox="1"/>
          <p:nvPr/>
        </p:nvSpPr>
        <p:spPr>
          <a:xfrm>
            <a:off x="1970532" y="5394960"/>
            <a:ext cx="1982419" cy="751698"/>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01 Set up</a:t>
            </a:r>
          </a:p>
        </p:txBody>
      </p:sp>
      <p:sp>
        <p:nvSpPr>
          <p:cNvPr id="13" name="Text 11"/>
          <p:cNvSpPr txBox="1"/>
          <p:nvPr/>
        </p:nvSpPr>
        <p:spPr>
          <a:xfrm>
            <a:off x="1970532" y="6172200"/>
            <a:ext cx="1982419"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Create an ONTAP S3 AppVault, a Trident Protect app for the VM, a snapshot schedule and an AppMirrorRelationship in the DR namespace.</a:t>
            </a:r>
          </a:p>
        </p:txBody>
      </p:sp>
      <p:sp>
        <p:nvSpPr>
          <p:cNvPr id="14" name="Text 12"/>
          <p:cNvSpPr txBox="1"/>
          <p:nvPr/>
        </p:nvSpPr>
        <p:spPr>
          <a:xfrm>
            <a:off x="4167835" y="5394960"/>
            <a:ext cx="1982419" cy="751698"/>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02 Fail over</a:t>
            </a:r>
          </a:p>
        </p:txBody>
      </p:sp>
      <p:sp>
        <p:nvSpPr>
          <p:cNvPr id="15" name="Text 13"/>
          <p:cNvSpPr txBox="1"/>
          <p:nvPr/>
        </p:nvSpPr>
        <p:spPr>
          <a:xfrm>
            <a:off x="4167835" y="6172200"/>
            <a:ext cx="1982419"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Set the relationship to Promoted. The VM is created at the DR site from its replicated disks and can be started there.</a:t>
            </a:r>
          </a:p>
        </p:txBody>
      </p:sp>
      <p:sp>
        <p:nvSpPr>
          <p:cNvPr id="16" name="Text 14"/>
          <p:cNvSpPr txBox="1"/>
          <p:nvPr/>
        </p:nvSpPr>
        <p:spPr>
          <a:xfrm>
            <a:off x="6366053" y="5394960"/>
            <a:ext cx="1982419" cy="751698"/>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03 Fail back</a:t>
            </a:r>
          </a:p>
        </p:txBody>
      </p:sp>
      <p:sp>
        <p:nvSpPr>
          <p:cNvPr id="17" name="Text 15"/>
          <p:cNvSpPr txBox="1"/>
          <p:nvPr/>
        </p:nvSpPr>
        <p:spPr>
          <a:xfrm>
            <a:off x="6366053" y="6172200"/>
            <a:ext cx="1982419"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Reverse resync to keep DR changes, then reverse direction to the primary. Setting Established again discards DR writes.</a:t>
            </a:r>
          </a:p>
        </p:txBody>
      </p:sp>
      <p:sp>
        <p:nvSpPr>
          <p:cNvPr id="617" name="Diagram 617"/>
          <p:cNvSpPr/>
          <p:nvPr/>
        </p:nvSpPr>
        <p:spPr>
          <a:xfrm>
            <a:off x="9006840" y="2971800"/>
            <a:ext cx="3017520" cy="86868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Established</a:t>
            </a:r>
          </a:p>
          <a:p>
            <a:pPr algn="ctr"/>
            <a:r>
              <a:rPr lang="en-US" sz="1300" b="0" dirty="0">
                <a:solidFill>
                  <a:srgbClr val="292223"/>
                </a:solidFill>
                <a:latin typeface="League Spartan"/>
              </a:rPr>
              <a:t>DC to DR replication</a:t>
            </a:r>
          </a:p>
        </p:txBody>
      </p:sp>
      <p:cxnSp>
        <p:nvCxnSpPr>
          <p:cNvPr id="618" name="Connector 618"/>
          <p:cNvCxnSpPr/>
          <p:nvPr/>
        </p:nvCxnSpPr>
        <p:spPr>
          <a:xfrm>
            <a:off x="10515600" y="3840480"/>
            <a:ext cx="0" cy="411480"/>
          </a:xfrm>
          <a:prstGeom prst="line">
            <a:avLst/>
          </a:prstGeom>
          <a:ln w="25400">
            <a:solidFill>
              <a:srgbClr val="DED6D9"/>
            </a:solidFill>
            <a:tailEnd type="triangle"/>
          </a:ln>
        </p:spPr>
      </p:cxnSp>
      <p:sp>
        <p:nvSpPr>
          <p:cNvPr id="619" name="Diagram 619"/>
          <p:cNvSpPr/>
          <p:nvPr/>
        </p:nvSpPr>
        <p:spPr>
          <a:xfrm>
            <a:off x="9006840" y="4251960"/>
            <a:ext cx="3017520" cy="86868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Promoted</a:t>
            </a:r>
          </a:p>
          <a:p>
            <a:pPr algn="ctr"/>
            <a:r>
              <a:rPr lang="en-US" sz="1300" b="0" dirty="0">
                <a:solidFill>
                  <a:srgbClr val="FFFFFF"/>
                </a:solidFill>
                <a:latin typeface="League Spartan"/>
              </a:rPr>
              <a:t>VM runs at DR site</a:t>
            </a:r>
          </a:p>
        </p:txBody>
      </p:sp>
      <p:cxnSp>
        <p:nvCxnSpPr>
          <p:cNvPr id="620" name="Connector 620"/>
          <p:cNvCxnSpPr/>
          <p:nvPr/>
        </p:nvCxnSpPr>
        <p:spPr>
          <a:xfrm>
            <a:off x="10515600" y="5120640"/>
            <a:ext cx="0" cy="411480"/>
          </a:xfrm>
          <a:prstGeom prst="line">
            <a:avLst/>
          </a:prstGeom>
          <a:ln w="25400">
            <a:solidFill>
              <a:srgbClr val="DED6D9"/>
            </a:solidFill>
            <a:tailEnd type="triangle"/>
          </a:ln>
        </p:spPr>
      </p:cxnSp>
      <p:sp>
        <p:nvSpPr>
          <p:cNvPr id="621" name="Diagram 621"/>
          <p:cNvSpPr/>
          <p:nvPr/>
        </p:nvSpPr>
        <p:spPr>
          <a:xfrm>
            <a:off x="9006840" y="5532120"/>
            <a:ext cx="3017520" cy="86868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Reverse resync</a:t>
            </a:r>
          </a:p>
          <a:p>
            <a:pPr algn="ctr"/>
            <a:r>
              <a:rPr lang="en-US" sz="1300" b="0" dirty="0">
                <a:solidFill>
                  <a:srgbClr val="292223"/>
                </a:solidFill>
                <a:latin typeface="League Spartan"/>
              </a:rPr>
              <a:t>DR changes kept</a:t>
            </a:r>
          </a:p>
        </p:txBody>
      </p:sp>
      <p:cxnSp>
        <p:nvCxnSpPr>
          <p:cNvPr id="622" name="Connector 622"/>
          <p:cNvCxnSpPr/>
          <p:nvPr/>
        </p:nvCxnSpPr>
        <p:spPr>
          <a:xfrm>
            <a:off x="10515600" y="6400800"/>
            <a:ext cx="0" cy="411480"/>
          </a:xfrm>
          <a:prstGeom prst="line">
            <a:avLst/>
          </a:prstGeom>
          <a:ln w="25400">
            <a:solidFill>
              <a:srgbClr val="DED6D9"/>
            </a:solidFill>
            <a:tailEnd type="triangle"/>
          </a:ln>
        </p:spPr>
      </p:cxnSp>
      <p:sp>
        <p:nvSpPr>
          <p:cNvPr id="623" name="Diagram 623"/>
          <p:cNvSpPr/>
          <p:nvPr/>
        </p:nvSpPr>
        <p:spPr>
          <a:xfrm>
            <a:off x="9006840" y="6812280"/>
            <a:ext cx="3017520" cy="86868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Established</a:t>
            </a:r>
          </a:p>
          <a:p>
            <a:pPr algn="ctr"/>
            <a:r>
              <a:rPr lang="en-US" sz="1300" b="0" dirty="0">
                <a:solidFill>
                  <a:srgbClr val="292223"/>
                </a:solidFill>
                <a:latin typeface="League Spartan"/>
              </a:rPr>
              <a:t>back to the primary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16</a:t>
            </a:r>
          </a:p>
        </p:txBody>
      </p:sp>
      <p:sp>
        <p:nvSpPr>
          <p:cNvPr id="7" name="Text 5"/>
          <p:cNvSpPr txBox="1"/>
          <p:nvPr/>
        </p:nvSpPr>
        <p:spPr>
          <a:xfrm>
            <a:off x="363017" y="1341333"/>
            <a:ext cx="4937760"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Testing and runbooks</a:t>
            </a:r>
          </a:p>
        </p:txBody>
      </p:sp>
      <p:sp>
        <p:nvSpPr>
          <p:cNvPr id="8" name="Text 6"/>
          <p:cNvSpPr txBox="1"/>
          <p:nvPr/>
        </p:nvSpPr>
        <p:spPr>
          <a:xfrm>
            <a:off x="363017" y="1886141"/>
            <a:ext cx="4966106" cy="1920240"/>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Prove recovery before it is needed</a:t>
            </a:r>
          </a:p>
        </p:txBody>
      </p:sp>
      <p:sp>
        <p:nvSpPr>
          <p:cNvPr id="9" name="Text 7"/>
          <p:cNvSpPr txBox="1"/>
          <p:nvPr/>
        </p:nvSpPr>
        <p:spPr>
          <a:xfrm>
            <a:off x="6309360" y="2148840"/>
            <a:ext cx="2011680" cy="914400"/>
          </a:xfrm>
          <a:prstGeom prst="rect">
            <a:avLst/>
          </a:prstGeom>
          <a:noFill/>
          <a:ln/>
        </p:spPr>
        <p:txBody>
          <a:bodyPr wrap="square" lIns="91440" tIns="45720" rIns="91440" bIns="45720" rtlCol="0" anchor="t"/>
          <a:lstStyle/>
          <a:p>
            <a:pPr indent="0" marL="0" algn="l">
              <a:lnSpc>
                <a:spcPct val="90000"/>
              </a:lnSpc>
              <a:buNone/>
            </a:pPr>
            <a:r>
              <a:rPr lang="en-US" sz="1800" dirty="0">
                <a:solidFill>
                  <a:srgbClr val="000000"/>
                </a:solidFill>
                <a:latin typeface="Bodoni Moda" pitchFamily="34" charset="0"/>
                <a:ea typeface="Bodoni Moda" pitchFamily="34" charset="-122"/>
                <a:cs typeface="Bodoni Moda" pitchFamily="34" charset="-120"/>
              </a:rPr>
              <a:t>Scheduled DR drills</a:t>
            </a:r>
          </a:p>
        </p:txBody>
      </p:sp>
      <p:sp>
        <p:nvSpPr>
          <p:cNvPr id="10" name="Text 8"/>
          <p:cNvSpPr txBox="1"/>
          <p:nvPr/>
        </p:nvSpPr>
        <p:spPr>
          <a:xfrm>
            <a:off x="8412480" y="2148840"/>
            <a:ext cx="3429000" cy="169164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Test on a clone of the SnapMirror copy while replication continues. From ONTAP 9.14.1, System Manager offers Test Failover; FlexClone volumes serve earlier releases. Verify the application and data, then clean up.</a:t>
            </a:r>
          </a:p>
        </p:txBody>
      </p:sp>
      <p:sp>
        <p:nvSpPr>
          <p:cNvPr id="11" name="Text 9"/>
          <p:cNvSpPr txBox="1"/>
          <p:nvPr/>
        </p:nvSpPr>
        <p:spPr>
          <a:xfrm>
            <a:off x="6309360" y="4023360"/>
            <a:ext cx="2011680" cy="914400"/>
          </a:xfrm>
          <a:prstGeom prst="rect">
            <a:avLst/>
          </a:prstGeom>
          <a:noFill/>
          <a:ln/>
        </p:spPr>
        <p:txBody>
          <a:bodyPr wrap="square" lIns="91440" tIns="45720" rIns="91440" bIns="45720" rtlCol="0" anchor="t"/>
          <a:lstStyle/>
          <a:p>
            <a:pPr indent="0" marL="0" algn="l">
              <a:lnSpc>
                <a:spcPct val="90000"/>
              </a:lnSpc>
              <a:buNone/>
            </a:pPr>
            <a:r>
              <a:rPr lang="en-US" sz="1800" dirty="0">
                <a:solidFill>
                  <a:srgbClr val="000000"/>
                </a:solidFill>
                <a:latin typeface="Bodoni Moda" pitchFamily="34" charset="0"/>
                <a:ea typeface="Bodoni Moda" pitchFamily="34" charset="-122"/>
                <a:cs typeface="Bodoni Moda" pitchFamily="34" charset="-120"/>
              </a:rPr>
              <a:t>Monitoring</a:t>
            </a:r>
          </a:p>
        </p:txBody>
      </p:sp>
      <p:sp>
        <p:nvSpPr>
          <p:cNvPr id="12" name="Text 10"/>
          <p:cNvSpPr txBox="1"/>
          <p:nvPr/>
        </p:nvSpPr>
        <p:spPr>
          <a:xfrm>
            <a:off x="8412480" y="4023360"/>
            <a:ext cx="3429000" cy="169164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ACM observability brings metrics and alerts from every managed cluster to the hub. ONTAP reports the health and lag of each SnapMirror relationship. Alert on breaches of the target RPO.</a:t>
            </a:r>
          </a:p>
        </p:txBody>
      </p:sp>
      <p:sp>
        <p:nvSpPr>
          <p:cNvPr id="13" name="Text 11"/>
          <p:cNvSpPr txBox="1"/>
          <p:nvPr/>
        </p:nvSpPr>
        <p:spPr>
          <a:xfrm>
            <a:off x="6309360" y="5897880"/>
            <a:ext cx="2011680" cy="914400"/>
          </a:xfrm>
          <a:prstGeom prst="rect">
            <a:avLst/>
          </a:prstGeom>
          <a:noFill/>
          <a:ln/>
        </p:spPr>
        <p:txBody>
          <a:bodyPr wrap="square" lIns="91440" tIns="45720" rIns="91440" bIns="45720" rtlCol="0" anchor="t"/>
          <a:lstStyle/>
          <a:p>
            <a:pPr indent="0" marL="0" algn="l">
              <a:lnSpc>
                <a:spcPct val="90000"/>
              </a:lnSpc>
              <a:buNone/>
            </a:pPr>
            <a:r>
              <a:rPr lang="en-US" sz="1800" dirty="0">
                <a:solidFill>
                  <a:srgbClr val="000000"/>
                </a:solidFill>
                <a:latin typeface="Bodoni Moda" pitchFamily="34" charset="0"/>
                <a:ea typeface="Bodoni Moda" pitchFamily="34" charset="-122"/>
                <a:cs typeface="Bodoni Moda" pitchFamily="34" charset="-120"/>
              </a:rPr>
              <a:t>Runbooks and evidence</a:t>
            </a:r>
          </a:p>
        </p:txBody>
      </p:sp>
      <p:sp>
        <p:nvSpPr>
          <p:cNvPr id="14" name="Text 12"/>
          <p:cNvSpPr txBox="1"/>
          <p:nvPr/>
        </p:nvSpPr>
        <p:spPr>
          <a:xfrm>
            <a:off x="8412480" y="5897880"/>
            <a:ext cx="3429000" cy="169164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A written runbook for each service tier. Each drill records timings, results, issues and sign-off, which gives audit and risk teams consistent evidence.</a:t>
            </a:r>
          </a:p>
        </p:txBody>
      </p:sp>
      <p:sp>
        <p:nvSpPr>
          <p:cNvPr id="15" name="Shape 13"/>
          <p:cNvSpPr/>
          <p:nvPr/>
        </p:nvSpPr>
        <p:spPr>
          <a:xfrm>
            <a:off x="363016" y="4572000"/>
            <a:ext cx="5394960" cy="3291840"/>
          </a:xfrm>
          <a:prstGeom prst="rect">
            <a:avLst/>
          </a:prstGeom>
          <a:solidFill>
            <a:srgbClr val="3E3233"/>
          </a:solidFill>
          <a:ln/>
        </p:spPr>
      </p:sp>
      <p:sp>
        <p:nvSpPr>
          <p:cNvPr id="901" name="Diagram 901"/>
          <p:cNvSpPr/>
          <p:nvPr/>
        </p:nvSpPr>
        <p:spPr>
          <a:xfrm>
            <a:off x="594360" y="4800600"/>
            <a:ext cx="1234440" cy="603504"/>
          </a:xfrm>
          <a:prstGeom prst="rect">
            <a:avLst/>
          </a:prstGeom>
          <a:solidFill>
            <a:srgbClr val="84663F"/>
          </a:solidFill>
          <a:ln>
            <a:noFill/>
          </a:ln>
        </p:spPr>
        <p:txBody>
          <a:bodyPr wrap="square" lIns="45720" tIns="27432" rIns="45720" bIns="27432" anchor="ctr">
            <a:normAutofit/>
          </a:bodyPr>
          <a:lstStyle/>
          <a:p>
            <a:pPr algn="ctr"/>
            <a:r>
              <a:rPr lang="en-US" sz="1400" b="1" dirty="0">
                <a:solidFill>
                  <a:srgbClr val="FFFFFF"/>
                </a:solidFill>
                <a:latin typeface="League Spartan"/>
              </a:rPr>
              <a:t>Plan</a:t>
            </a:r>
          </a:p>
        </p:txBody>
      </p:sp>
      <p:sp>
        <p:nvSpPr>
          <p:cNvPr id="902" name="Diagram 902"/>
          <p:cNvSpPr/>
          <p:nvPr/>
        </p:nvSpPr>
        <p:spPr>
          <a:xfrm>
            <a:off x="1920240" y="4800600"/>
            <a:ext cx="3611880" cy="603504"/>
          </a:xfrm>
          <a:prstGeom prst="rect">
            <a:avLst/>
          </a:prstGeom>
          <a:solidFill>
            <a:srgbClr val="534447"/>
          </a:solidFill>
          <a:ln>
            <a:noFill/>
          </a:ln>
        </p:spPr>
        <p:txBody>
          <a:bodyPr wrap="square" lIns="45720" tIns="27432" rIns="45720" bIns="27432" anchor="ctr">
            <a:normAutofit/>
          </a:bodyPr>
          <a:lstStyle/>
          <a:p>
            <a:pPr algn="l"/>
            <a:r>
              <a:rPr lang="en-US" sz="1300" b="0" dirty="0">
                <a:solidFill>
                  <a:srgbClr val="DED6D9"/>
                </a:solidFill>
                <a:latin typeface="League Spartan"/>
              </a:rPr>
              <a:t>scope, tier, success criteria</a:t>
            </a:r>
          </a:p>
        </p:txBody>
      </p:sp>
      <p:sp>
        <p:nvSpPr>
          <p:cNvPr id="903" name="Diagram 903"/>
          <p:cNvSpPr/>
          <p:nvPr/>
        </p:nvSpPr>
        <p:spPr>
          <a:xfrm>
            <a:off x="594360" y="5550408"/>
            <a:ext cx="1234440" cy="603504"/>
          </a:xfrm>
          <a:prstGeom prst="rect">
            <a:avLst/>
          </a:prstGeom>
          <a:solidFill>
            <a:srgbClr val="84663F"/>
          </a:solidFill>
          <a:ln>
            <a:noFill/>
          </a:ln>
        </p:spPr>
        <p:txBody>
          <a:bodyPr wrap="square" lIns="45720" tIns="27432" rIns="45720" bIns="27432" anchor="ctr">
            <a:normAutofit/>
          </a:bodyPr>
          <a:lstStyle/>
          <a:p>
            <a:pPr algn="ctr"/>
            <a:r>
              <a:rPr lang="en-US" sz="1400" b="1" dirty="0">
                <a:solidFill>
                  <a:srgbClr val="FFFFFF"/>
                </a:solidFill>
                <a:latin typeface="League Spartan"/>
              </a:rPr>
              <a:t>Test</a:t>
            </a:r>
          </a:p>
        </p:txBody>
      </p:sp>
      <p:sp>
        <p:nvSpPr>
          <p:cNvPr id="904" name="Diagram 904"/>
          <p:cNvSpPr/>
          <p:nvPr/>
        </p:nvSpPr>
        <p:spPr>
          <a:xfrm>
            <a:off x="1920240" y="5550408"/>
            <a:ext cx="3611880" cy="603504"/>
          </a:xfrm>
          <a:prstGeom prst="rect">
            <a:avLst/>
          </a:prstGeom>
          <a:solidFill>
            <a:srgbClr val="534447"/>
          </a:solidFill>
          <a:ln>
            <a:noFill/>
          </a:ln>
        </p:spPr>
        <p:txBody>
          <a:bodyPr wrap="square" lIns="45720" tIns="27432" rIns="45720" bIns="27432" anchor="ctr">
            <a:normAutofit/>
          </a:bodyPr>
          <a:lstStyle/>
          <a:p>
            <a:pPr algn="l"/>
            <a:r>
              <a:rPr lang="en-US" sz="1300" b="0" dirty="0">
                <a:solidFill>
                  <a:srgbClr val="DED6D9"/>
                </a:solidFill>
                <a:latin typeface="League Spartan"/>
              </a:rPr>
              <a:t>clone, fail over, run the service</a:t>
            </a:r>
          </a:p>
        </p:txBody>
      </p:sp>
      <p:sp>
        <p:nvSpPr>
          <p:cNvPr id="905" name="Diagram 905"/>
          <p:cNvSpPr/>
          <p:nvPr/>
        </p:nvSpPr>
        <p:spPr>
          <a:xfrm>
            <a:off x="594360" y="6300216"/>
            <a:ext cx="1234440" cy="603504"/>
          </a:xfrm>
          <a:prstGeom prst="rect">
            <a:avLst/>
          </a:prstGeom>
          <a:solidFill>
            <a:srgbClr val="84663F"/>
          </a:solidFill>
          <a:ln>
            <a:noFill/>
          </a:ln>
        </p:spPr>
        <p:txBody>
          <a:bodyPr wrap="square" lIns="45720" tIns="27432" rIns="45720" bIns="27432" anchor="ctr">
            <a:normAutofit/>
          </a:bodyPr>
          <a:lstStyle/>
          <a:p>
            <a:pPr algn="ctr"/>
            <a:r>
              <a:rPr lang="en-US" sz="1400" b="1" dirty="0">
                <a:solidFill>
                  <a:srgbClr val="FFFFFF"/>
                </a:solidFill>
                <a:latin typeface="League Spartan"/>
              </a:rPr>
              <a:t>Verify</a:t>
            </a:r>
          </a:p>
        </p:txBody>
      </p:sp>
      <p:sp>
        <p:nvSpPr>
          <p:cNvPr id="906" name="Diagram 906"/>
          <p:cNvSpPr/>
          <p:nvPr/>
        </p:nvSpPr>
        <p:spPr>
          <a:xfrm>
            <a:off x="1920240" y="6300216"/>
            <a:ext cx="3611880" cy="603504"/>
          </a:xfrm>
          <a:prstGeom prst="rect">
            <a:avLst/>
          </a:prstGeom>
          <a:solidFill>
            <a:srgbClr val="534447"/>
          </a:solidFill>
          <a:ln>
            <a:noFill/>
          </a:ln>
        </p:spPr>
        <p:txBody>
          <a:bodyPr wrap="square" lIns="45720" tIns="27432" rIns="45720" bIns="27432" anchor="ctr">
            <a:normAutofit/>
          </a:bodyPr>
          <a:lstStyle/>
          <a:p>
            <a:pPr algn="l"/>
            <a:r>
              <a:rPr lang="en-US" sz="1300" b="0" dirty="0">
                <a:solidFill>
                  <a:srgbClr val="DED6D9"/>
                </a:solidFill>
                <a:latin typeface="League Spartan"/>
              </a:rPr>
              <a:t>data integrity, RPO and RTO met</a:t>
            </a:r>
          </a:p>
        </p:txBody>
      </p:sp>
      <p:sp>
        <p:nvSpPr>
          <p:cNvPr id="907" name="Diagram 907"/>
          <p:cNvSpPr/>
          <p:nvPr/>
        </p:nvSpPr>
        <p:spPr>
          <a:xfrm>
            <a:off x="594360" y="7050024"/>
            <a:ext cx="1234440" cy="603504"/>
          </a:xfrm>
          <a:prstGeom prst="rect">
            <a:avLst/>
          </a:prstGeom>
          <a:solidFill>
            <a:srgbClr val="84663F"/>
          </a:solidFill>
          <a:ln>
            <a:noFill/>
          </a:ln>
        </p:spPr>
        <p:txBody>
          <a:bodyPr wrap="square" lIns="45720" tIns="27432" rIns="45720" bIns="27432" anchor="ctr">
            <a:normAutofit/>
          </a:bodyPr>
          <a:lstStyle/>
          <a:p>
            <a:pPr algn="ctr"/>
            <a:r>
              <a:rPr lang="en-US" sz="1400" b="1" dirty="0">
                <a:solidFill>
                  <a:srgbClr val="FFFFFF"/>
                </a:solidFill>
                <a:latin typeface="League Spartan"/>
              </a:rPr>
              <a:t>Record</a:t>
            </a:r>
          </a:p>
        </p:txBody>
      </p:sp>
      <p:sp>
        <p:nvSpPr>
          <p:cNvPr id="908" name="Diagram 908"/>
          <p:cNvSpPr/>
          <p:nvPr/>
        </p:nvSpPr>
        <p:spPr>
          <a:xfrm>
            <a:off x="1920240" y="7050024"/>
            <a:ext cx="3611880" cy="603504"/>
          </a:xfrm>
          <a:prstGeom prst="rect">
            <a:avLst/>
          </a:prstGeom>
          <a:solidFill>
            <a:srgbClr val="534447"/>
          </a:solidFill>
          <a:ln>
            <a:noFill/>
          </a:ln>
        </p:spPr>
        <p:txBody>
          <a:bodyPr wrap="square" lIns="45720" tIns="27432" rIns="45720" bIns="27432" anchor="ctr">
            <a:normAutofit/>
          </a:bodyPr>
          <a:lstStyle/>
          <a:p>
            <a:pPr algn="l"/>
            <a:r>
              <a:rPr lang="en-US" sz="1300" b="0" dirty="0">
                <a:solidFill>
                  <a:srgbClr val="DED6D9"/>
                </a:solidFill>
                <a:latin typeface="League Spartan"/>
              </a:rPr>
              <a:t>evidence, findings, actions</a:t>
            </a:r>
          </a:p>
        </p:txBody>
      </p:sp>
      <p:sp>
        <p:nvSpPr>
          <p:cNvPr id="991" name="Diagram 991"/>
          <p:cNvSpPr/>
          <p:nvPr/>
        </p:nvSpPr>
        <p:spPr>
          <a:xfrm>
            <a:off x="363016" y="3977639"/>
            <a:ext cx="5394960" cy="502920"/>
          </a:xfrm>
          <a:prstGeom prst="rect">
            <a:avLst/>
          </a:prstGeom>
          <a:noFill/>
          <a:ln>
            <a:noFill/>
          </a:ln>
        </p:spPr>
        <p:txBody>
          <a:bodyPr wrap="square" lIns="45720" tIns="27432" rIns="45720" bIns="27432" anchor="ctr">
            <a:normAutofit/>
          </a:bodyPr>
          <a:lstStyle/>
          <a:p>
            <a:pPr algn="l"/>
            <a:r>
              <a:rPr lang="en-US" sz="1400" b="0" dirty="0">
                <a:solidFill>
                  <a:srgbClr val="292223"/>
                </a:solidFill>
                <a:latin typeface="Bodoni Moda"/>
              </a:rPr>
              <a:t>A repeatable drill cycle, for example each quarter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3585362" y="0"/>
            <a:ext cx="8607247" cy="8620391"/>
          </a:xfrm>
          <a:prstGeom prst="rect">
            <a:avLst/>
          </a:prstGeom>
          <a:solidFill>
            <a:srgbClr val="534447"/>
          </a:solidFill>
          <a:ln/>
        </p:spPr>
      </p:sp>
      <p:sp>
        <p:nvSpPr>
          <p:cNvPr id="3" name="Shape 1"/>
          <p:cNvSpPr/>
          <p:nvPr/>
        </p:nvSpPr>
        <p:spPr>
          <a:xfrm rot="10800000">
            <a:off x="349301" y="164362"/>
            <a:ext cx="402336" cy="99997"/>
          </a:xfrm>
          <a:prstGeom prst="snip2DiagRect">
            <a:avLst/>
          </a:prstGeom>
          <a:solidFill>
            <a:srgbClr val="534447"/>
          </a:solidFill>
          <a:ln/>
        </p:spPr>
      </p:sp>
      <p:sp>
        <p:nvSpPr>
          <p:cNvPr id="4" name="Shape 2"/>
          <p:cNvSpPr/>
          <p:nvPr/>
        </p:nvSpPr>
        <p:spPr>
          <a:xfrm rot="10800000">
            <a:off x="456286" y="-6896"/>
            <a:ext cx="402336" cy="99997"/>
          </a:xfrm>
          <a:prstGeom prst="snip2DiagRect">
            <a:avLst/>
          </a:prstGeom>
          <a:solidFill>
            <a:srgbClr val="9D878C"/>
          </a:solidFill>
          <a:ln/>
        </p:spPr>
      </p:sp>
      <p:sp>
        <p:nvSpPr>
          <p:cNvPr id="5" name="Text 3"/>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6" name="Text 4"/>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7" name="Text 5"/>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8</a:t>
            </a:r>
          </a:p>
        </p:txBody>
      </p:sp>
      <p:sp>
        <p:nvSpPr>
          <p:cNvPr id="8" name="Text 6"/>
          <p:cNvSpPr txBox="1"/>
          <p:nvPr/>
        </p:nvSpPr>
        <p:spPr>
          <a:xfrm>
            <a:off x="363017" y="1341333"/>
            <a:ext cx="2310689"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VMs with ACM</a:t>
            </a:r>
          </a:p>
        </p:txBody>
      </p:sp>
      <p:sp>
        <p:nvSpPr>
          <p:cNvPr id="9" name="Text 7"/>
          <p:cNvSpPr txBox="1"/>
          <p:nvPr/>
        </p:nvSpPr>
        <p:spPr>
          <a:xfrm>
            <a:off x="363017" y="1886141"/>
            <a:ext cx="2786177" cy="2645885"/>
          </a:xfrm>
          <a:prstGeom prst="rect">
            <a:avLst/>
          </a:prstGeom>
          <a:noFill/>
          <a:ln/>
        </p:spPr>
        <p:txBody>
          <a:bodyPr wrap="square" lIns="91440" tIns="45720" rIns="91440" bIns="45720" rtlCol="0" anchor="t"/>
          <a:lstStyle/>
          <a:p>
            <a:pPr algn="l" indent="0" marL="0">
              <a:lnSpc>
                <a:spcPct val="90000"/>
              </a:lnSpc>
              <a:buNone/>
            </a:pPr>
            <a:r>
              <a:rPr lang="en-US" sz="4000" dirty="0">
                <a:solidFill>
                  <a:srgbClr val="292223"/>
                </a:solidFill>
                <a:latin typeface="Bodoni Moda" pitchFamily="34" charset="0"/>
                <a:ea typeface="Bodoni Moda" pitchFamily="34" charset="-122"/>
                <a:cs typeface="Bodoni Moda" pitchFamily="34" charset="-120"/>
              </a:rPr>
              <a:t>Protecting virtual machines</a:t>
            </a:r>
          </a:p>
        </p:txBody>
      </p:sp>
      <p:sp>
        <p:nvSpPr>
          <p:cNvPr id="10" name="Text 8"/>
          <p:cNvSpPr txBox="1"/>
          <p:nvPr/>
        </p:nvSpPr>
        <p:spPr>
          <a:xfrm>
            <a:off x="442570" y="6222773"/>
            <a:ext cx="3017520" cy="1798788"/>
          </a:xfrm>
          <a:prstGeom prst="rect">
            <a:avLst/>
          </a:prstGeom>
          <a:noFill/>
          <a:ln/>
        </p:spPr>
        <p:txBody>
          <a:bodyPr wrap="square" lIns="91440" tIns="45720" rIns="91440" bIns="45720" rtlCol="0" anchor="t"/>
          <a:lstStyle/>
          <a:p>
            <a:pPr indent="0" marL="0">
              <a:lnSpc>
                <a:spcPct val="90000"/>
              </a:lnSpc>
              <a:buNone/>
            </a:pPr>
            <a:r>
              <a:rPr lang="en-US" sz="2000" dirty="0">
                <a:solidFill>
                  <a:srgbClr val="84663F"/>
                </a:solidFill>
                <a:latin typeface="Bodoni Moda" pitchFamily="34" charset="0"/>
                <a:ea typeface="Bodoni Moda" pitchFamily="34" charset="-122"/>
                <a:cs typeface="Bodoni Moda" pitchFamily="34" charset="-120"/>
              </a:rPr>
              <a:t>OpenShift Virtualization on NetApp ONTAP</a:t>
            </a:r>
          </a:p>
        </p:txBody>
      </p:sp>
      <p:sp>
        <p:nvSpPr>
          <p:cNvPr id="11" name="Shape 9"/>
          <p:cNvSpPr/>
          <p:nvPr/>
        </p:nvSpPr>
        <p:spPr>
          <a:xfrm>
            <a:off x="4376318" y="598830"/>
            <a:ext cx="3556102" cy="7422731"/>
          </a:xfrm>
          <a:prstGeom prst="rect">
            <a:avLst/>
          </a:prstGeom>
          <a:solidFill>
            <a:srgbClr val="EFE6DA"/>
          </a:solidFill>
          <a:ln/>
        </p:spPr>
      </p:sp>
      <p:sp>
        <p:nvSpPr>
          <p:cNvPr id="13" name="Text 11"/>
          <p:cNvSpPr txBox="1"/>
          <p:nvPr/>
        </p:nvSpPr>
        <p:spPr>
          <a:xfrm>
            <a:off x="8389620" y="3195291"/>
            <a:ext cx="2956255"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REPLICATION</a:t>
            </a:r>
          </a:p>
        </p:txBody>
      </p:sp>
      <p:sp>
        <p:nvSpPr>
          <p:cNvPr id="14" name="Text 12"/>
          <p:cNvSpPr txBox="1"/>
          <p:nvPr/>
        </p:nvSpPr>
        <p:spPr>
          <a:xfrm>
            <a:off x="8389620" y="3634357"/>
            <a:ext cx="3391510" cy="2207969"/>
          </a:xfrm>
          <a:prstGeom prst="rect">
            <a:avLst/>
          </a:prstGeom>
          <a:noFill/>
          <a:ln/>
        </p:spPr>
        <p:txBody>
          <a:bodyPr wrap="square" lIns="91440" tIns="45720" rIns="91440" bIns="45720" rtlCol="0" anchor="t"/>
          <a:lstStyle/>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Each VM and its disks are defined as a Trident Protect application. An AppMirrorRelationship replicates the VM disks and definition to a DR namespace with SnapMirror on a schedule.</a:t>
            </a:r>
          </a:p>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At the DR site the PVCs exist, but the VM is not created until the relationship is promoted.</a:t>
            </a:r>
          </a:p>
        </p:txBody>
      </p:sp>
      <p:sp>
        <p:nvSpPr>
          <p:cNvPr id="15" name="Text 13"/>
          <p:cNvSpPr txBox="1"/>
          <p:nvPr/>
        </p:nvSpPr>
        <p:spPr>
          <a:xfrm>
            <a:off x="8387791" y="6280242"/>
            <a:ext cx="2956255"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ROLE OF ACM</a:t>
            </a:r>
          </a:p>
        </p:txBody>
      </p:sp>
      <p:sp>
        <p:nvSpPr>
          <p:cNvPr id="16" name="Text 14"/>
          <p:cNvSpPr txBox="1"/>
          <p:nvPr/>
        </p:nvSpPr>
        <p:spPr>
          <a:xfrm>
            <a:off x="8387791" y="6718158"/>
            <a:ext cx="3391510"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One console for both clusters: the same policies and GitOps configuration on each site, and a single view of where each VM is running.</a:t>
            </a:r>
          </a:p>
        </p:txBody>
      </p:sp>
      <p:sp>
        <p:nvSpPr>
          <p:cNvPr id="601" name="Diagram 601"/>
          <p:cNvSpPr/>
          <p:nvPr/>
        </p:nvSpPr>
        <p:spPr>
          <a:xfrm>
            <a:off x="4526280" y="777240"/>
            <a:ext cx="3255264" cy="731520"/>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FFFFFF"/>
                </a:solidFill>
                <a:latin typeface="League Spartan"/>
              </a:rPr>
              <a:t>ACM hub</a:t>
            </a:r>
          </a:p>
          <a:p>
            <a:pPr algn="ctr"/>
            <a:r>
              <a:rPr lang="en-US" sz="1300" b="0" dirty="0">
                <a:solidFill>
                  <a:srgbClr val="FFFFFF"/>
                </a:solidFill>
                <a:latin typeface="League Spartan"/>
              </a:rPr>
              <a:t>Placement + GitOps</a:t>
            </a:r>
          </a:p>
        </p:txBody>
      </p:sp>
      <p:cxnSp>
        <p:nvCxnSpPr>
          <p:cNvPr id="602" name="Connector 602"/>
          <p:cNvCxnSpPr/>
          <p:nvPr/>
        </p:nvCxnSpPr>
        <p:spPr>
          <a:xfrm>
            <a:off x="6035040" y="1508760"/>
            <a:ext cx="0" cy="182880"/>
          </a:xfrm>
          <a:prstGeom prst="line">
            <a:avLst/>
          </a:prstGeom>
          <a:ln w="19050">
            <a:solidFill>
              <a:srgbClr val="8A7F80"/>
            </a:solidFill>
            <a:prstDash val="dash"/>
          </a:ln>
        </p:spPr>
      </p:cxnSp>
      <p:sp>
        <p:nvSpPr>
          <p:cNvPr id="603" name="Diagram 603"/>
          <p:cNvSpPr/>
          <p:nvPr/>
        </p:nvSpPr>
        <p:spPr>
          <a:xfrm>
            <a:off x="4526280" y="1691640"/>
            <a:ext cx="3017520" cy="265176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604" name="Diagram 604"/>
          <p:cNvSpPr/>
          <p:nvPr/>
        </p:nvSpPr>
        <p:spPr>
          <a:xfrm>
            <a:off x="4526280" y="1737360"/>
            <a:ext cx="3017520" cy="384048"/>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PRIMARY DC CLUSTER</a:t>
            </a:r>
          </a:p>
        </p:txBody>
      </p:sp>
      <p:sp>
        <p:nvSpPr>
          <p:cNvPr id="605" name="Diagram 605"/>
          <p:cNvSpPr/>
          <p:nvPr/>
        </p:nvSpPr>
        <p:spPr>
          <a:xfrm>
            <a:off x="4663440" y="2148840"/>
            <a:ext cx="2743200" cy="77724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VM running</a:t>
            </a:r>
          </a:p>
          <a:p>
            <a:pPr algn="ctr"/>
            <a:r>
              <a:rPr lang="en-US" sz="1300" b="0" dirty="0">
                <a:solidFill>
                  <a:srgbClr val="292223"/>
                </a:solidFill>
                <a:latin typeface="League Spartan"/>
              </a:rPr>
              <a:t>OpenShift Virtualization</a:t>
            </a:r>
          </a:p>
        </p:txBody>
      </p:sp>
      <p:sp>
        <p:nvSpPr>
          <p:cNvPr id="606" name="Diagram 606"/>
          <p:cNvSpPr/>
          <p:nvPr/>
        </p:nvSpPr>
        <p:spPr>
          <a:xfrm>
            <a:off x="4663440" y="3017520"/>
            <a:ext cx="2743200" cy="59436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VM disks (PVCs), Trident</a:t>
            </a:r>
          </a:p>
        </p:txBody>
      </p:sp>
      <p:sp>
        <p:nvSpPr>
          <p:cNvPr id="607" name="Diagram 607"/>
          <p:cNvSpPr/>
          <p:nvPr/>
        </p:nvSpPr>
        <p:spPr>
          <a:xfrm>
            <a:off x="4663440" y="3703320"/>
            <a:ext cx="2743200" cy="50292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NetApp ONTAP</a:t>
            </a:r>
          </a:p>
        </p:txBody>
      </p:sp>
      <p:cxnSp>
        <p:nvCxnSpPr>
          <p:cNvPr id="608" name="Connector 608"/>
          <p:cNvCxnSpPr/>
          <p:nvPr/>
        </p:nvCxnSpPr>
        <p:spPr>
          <a:xfrm>
            <a:off x="5349240" y="4206240"/>
            <a:ext cx="0" cy="914400"/>
          </a:xfrm>
          <a:prstGeom prst="line">
            <a:avLst/>
          </a:prstGeom>
          <a:ln w="25400">
            <a:solidFill>
              <a:srgbClr val="292223"/>
            </a:solidFill>
            <a:tailEnd type="triangle"/>
          </a:ln>
        </p:spPr>
      </p:cxnSp>
      <p:sp>
        <p:nvSpPr>
          <p:cNvPr id="609" name="Diagram 609"/>
          <p:cNvSpPr/>
          <p:nvPr/>
        </p:nvSpPr>
        <p:spPr>
          <a:xfrm>
            <a:off x="5486400" y="4389120"/>
            <a:ext cx="2194560" cy="594360"/>
          </a:xfrm>
          <a:prstGeom prst="rect">
            <a:avLst/>
          </a:prstGeom>
          <a:noFill/>
          <a:ln>
            <a:noFill/>
          </a:ln>
        </p:spPr>
        <p:txBody>
          <a:bodyPr wrap="square" lIns="45720" tIns="27432" rIns="45720" bIns="27432" anchor="ctr">
            <a:normAutofit/>
          </a:bodyPr>
          <a:lstStyle/>
          <a:p>
            <a:pPr algn="l"/>
            <a:r>
              <a:rPr lang="en-US" sz="1200" b="0" dirty="0">
                <a:solidFill>
                  <a:srgbClr val="292223"/>
                </a:solidFill>
                <a:latin typeface="League Spartan"/>
              </a:rPr>
              <a:t>Trident Protect</a:t>
            </a:r>
          </a:p>
          <a:p>
            <a:pPr algn="l"/>
            <a:r>
              <a:rPr lang="en-US" sz="1200" b="0" dirty="0">
                <a:solidFill>
                  <a:srgbClr val="292223"/>
                </a:solidFill>
                <a:latin typeface="League Spartan"/>
              </a:rPr>
              <a:t>AppMirror (SnapMirror)</a:t>
            </a:r>
          </a:p>
        </p:txBody>
      </p:sp>
      <p:sp>
        <p:nvSpPr>
          <p:cNvPr id="610" name="Diagram 610"/>
          <p:cNvSpPr/>
          <p:nvPr/>
        </p:nvSpPr>
        <p:spPr>
          <a:xfrm>
            <a:off x="4526280" y="5120640"/>
            <a:ext cx="3017520" cy="269748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611" name="Diagram 611"/>
          <p:cNvSpPr/>
          <p:nvPr/>
        </p:nvSpPr>
        <p:spPr>
          <a:xfrm>
            <a:off x="4663440" y="5257800"/>
            <a:ext cx="2743200" cy="50292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NetApp ONTAP</a:t>
            </a:r>
          </a:p>
        </p:txBody>
      </p:sp>
      <p:sp>
        <p:nvSpPr>
          <p:cNvPr id="612" name="Diagram 612"/>
          <p:cNvSpPr/>
          <p:nvPr/>
        </p:nvSpPr>
        <p:spPr>
          <a:xfrm>
            <a:off x="4663440" y="5852160"/>
            <a:ext cx="2743200" cy="59436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Replicated PVCs</a:t>
            </a:r>
          </a:p>
        </p:txBody>
      </p:sp>
      <p:sp>
        <p:nvSpPr>
          <p:cNvPr id="613" name="Diagram 613"/>
          <p:cNvSpPr/>
          <p:nvPr/>
        </p:nvSpPr>
        <p:spPr>
          <a:xfrm>
            <a:off x="4663440" y="6537960"/>
            <a:ext cx="2743200" cy="77724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VM created when</a:t>
            </a:r>
          </a:p>
          <a:p>
            <a:pPr algn="ctr"/>
            <a:r>
              <a:rPr lang="en-US" sz="1300" b="0" dirty="0">
                <a:solidFill>
                  <a:srgbClr val="292223"/>
                </a:solidFill>
                <a:latin typeface="League Spartan"/>
              </a:rPr>
              <a:t>relationship is promoted</a:t>
            </a:r>
          </a:p>
        </p:txBody>
      </p:sp>
      <p:sp>
        <p:nvSpPr>
          <p:cNvPr id="614" name="Diagram 614"/>
          <p:cNvSpPr/>
          <p:nvPr/>
        </p:nvSpPr>
        <p:spPr>
          <a:xfrm>
            <a:off x="4526280" y="7360920"/>
            <a:ext cx="3017520" cy="384048"/>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DR CLUSTER</a:t>
            </a:r>
          </a:p>
        </p:txBody>
      </p:sp>
      <p:cxnSp>
        <p:nvCxnSpPr>
          <p:cNvPr id="615" name="Connector 615"/>
          <p:cNvCxnSpPr/>
          <p:nvPr/>
        </p:nvCxnSpPr>
        <p:spPr>
          <a:xfrm>
            <a:off x="7680960" y="1508760"/>
            <a:ext cx="0" cy="4937760"/>
          </a:xfrm>
          <a:prstGeom prst="line">
            <a:avLst/>
          </a:prstGeom>
          <a:ln w="19050">
            <a:solidFill>
              <a:srgbClr val="8A7F80"/>
            </a:solidFill>
            <a:prstDash val="dash"/>
          </a:ln>
        </p:spPr>
      </p:cxnSp>
      <p:cxnSp>
        <p:nvCxnSpPr>
          <p:cNvPr id="616" name="Connector 616"/>
          <p:cNvCxnSpPr/>
          <p:nvPr/>
        </p:nvCxnSpPr>
        <p:spPr>
          <a:xfrm flipH="1">
            <a:off x="7543800" y="6446520"/>
            <a:ext cx="137160" cy="0"/>
          </a:xfrm>
          <a:prstGeom prst="line">
            <a:avLst/>
          </a:prstGeom>
          <a:ln w="19050">
            <a:solidFill>
              <a:srgbClr val="8A7F80"/>
            </a:solidFill>
            <a:prstDash val="dash"/>
            <a:tailEnd type="triangle"/>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6096305" cy="8620391"/>
          </a:xfrm>
          <a:prstGeom prst="rect">
            <a:avLst/>
          </a:prstGeom>
          <a:solidFill>
            <a:srgbClr val="D9C7AF"/>
          </a:solidFill>
          <a:ln/>
        </p:spPr>
      </p:sp>
      <p:sp>
        <p:nvSpPr>
          <p:cNvPr id="3" name="Shape 1"/>
          <p:cNvSpPr/>
          <p:nvPr/>
        </p:nvSpPr>
        <p:spPr>
          <a:xfrm rot="10800000">
            <a:off x="349301" y="164362"/>
            <a:ext cx="402336" cy="99997"/>
          </a:xfrm>
          <a:prstGeom prst="snip2DiagRect">
            <a:avLst/>
          </a:prstGeom>
          <a:solidFill>
            <a:srgbClr val="534447"/>
          </a:solidFill>
          <a:ln/>
        </p:spPr>
      </p:sp>
      <p:sp>
        <p:nvSpPr>
          <p:cNvPr id="4" name="Shape 2"/>
          <p:cNvSpPr/>
          <p:nvPr/>
        </p:nvSpPr>
        <p:spPr>
          <a:xfrm rot="10800000">
            <a:off x="456286" y="-6896"/>
            <a:ext cx="402336" cy="99997"/>
          </a:xfrm>
          <a:prstGeom prst="snip2DiagRect">
            <a:avLst/>
          </a:prstGeom>
          <a:solidFill>
            <a:srgbClr val="9D878C"/>
          </a:solidFill>
          <a:ln/>
        </p:spPr>
      </p:sp>
      <p:sp>
        <p:nvSpPr>
          <p:cNvPr id="5" name="Text 3"/>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6" name="Text 4"/>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7" name="Text 5"/>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13</a:t>
            </a:r>
          </a:p>
        </p:txBody>
      </p:sp>
      <p:sp>
        <p:nvSpPr>
          <p:cNvPr id="8" name="Text 6"/>
          <p:cNvSpPr txBox="1"/>
          <p:nvPr/>
        </p:nvSpPr>
        <p:spPr>
          <a:xfrm>
            <a:off x="363017" y="1341333"/>
            <a:ext cx="4114800"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Backup strategy</a:t>
            </a:r>
          </a:p>
        </p:txBody>
      </p:sp>
      <p:sp>
        <p:nvSpPr>
          <p:cNvPr id="9" name="Text 7"/>
          <p:cNvSpPr txBox="1"/>
          <p:nvPr/>
        </p:nvSpPr>
        <p:spPr>
          <a:xfrm>
            <a:off x="363017" y="1886141"/>
            <a:ext cx="5732374" cy="1668908"/>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Backups that survive ransomware</a:t>
            </a:r>
          </a:p>
        </p:txBody>
      </p:sp>
      <p:sp>
        <p:nvSpPr>
          <p:cNvPr id="10" name="Shape 8"/>
          <p:cNvSpPr/>
          <p:nvPr/>
        </p:nvSpPr>
        <p:spPr>
          <a:xfrm>
            <a:off x="502920" y="3974575"/>
            <a:ext cx="5157216" cy="2743200"/>
          </a:xfrm>
          <a:prstGeom prst="rect">
            <a:avLst/>
          </a:prstGeom>
          <a:solidFill>
            <a:srgbClr val="EFE6DA"/>
          </a:solidFill>
          <a:ln/>
        </p:spPr>
      </p:sp>
      <p:sp>
        <p:nvSpPr>
          <p:cNvPr id="12" name="Shape 10"/>
          <p:cNvSpPr/>
          <p:nvPr/>
        </p:nvSpPr>
        <p:spPr>
          <a:xfrm>
            <a:off x="9418320" y="1341333"/>
            <a:ext cx="2409444" cy="6680228"/>
          </a:xfrm>
          <a:prstGeom prst="rect">
            <a:avLst/>
          </a:prstGeom>
          <a:solidFill>
            <a:srgbClr val="3E3233"/>
          </a:solidFill>
          <a:ln/>
        </p:spPr>
      </p:sp>
      <p:sp>
        <p:nvSpPr>
          <p:cNvPr id="14" name="Text 12"/>
          <p:cNvSpPr txBox="1"/>
          <p:nvPr/>
        </p:nvSpPr>
        <p:spPr>
          <a:xfrm>
            <a:off x="6333134" y="1463040"/>
            <a:ext cx="2971800" cy="1371600"/>
          </a:xfrm>
          <a:prstGeom prst="rect">
            <a:avLst/>
          </a:prstGeom>
          <a:noFill/>
          <a:ln/>
        </p:spPr>
        <p:txBody>
          <a:bodyPr wrap="square" lIns="91440" tIns="45720" rIns="91440" bIns="45720" rtlCol="0" anchor="t"/>
          <a:lstStyle/>
          <a:p>
            <a:pPr indent="0" marL="0">
              <a:lnSpc>
                <a:spcPct val="90000"/>
              </a:lnSpc>
              <a:buNone/>
            </a:pPr>
            <a:r>
              <a:rPr lang="en-US" sz="2400" dirty="0">
                <a:solidFill>
                  <a:srgbClr val="292223"/>
                </a:solidFill>
                <a:latin typeface="Bodoni Moda" pitchFamily="34" charset="0"/>
                <a:ea typeface="Bodoni Moda" pitchFamily="34" charset="-122"/>
                <a:cs typeface="Bodoni Moda" pitchFamily="34" charset="-120"/>
              </a:rPr>
              <a:t>Four layers of protection</a:t>
            </a:r>
          </a:p>
        </p:txBody>
      </p:sp>
      <p:sp>
        <p:nvSpPr>
          <p:cNvPr id="15" name="Text 13"/>
          <p:cNvSpPr txBox="1"/>
          <p:nvPr/>
        </p:nvSpPr>
        <p:spPr>
          <a:xfrm>
            <a:off x="6333134" y="2880360"/>
            <a:ext cx="2971800" cy="1463040"/>
          </a:xfrm>
          <a:prstGeom prst="rect">
            <a:avLst/>
          </a:prstGeom>
          <a:noFill/>
          <a:ln/>
        </p:spPr>
        <p:txBody>
          <a:bodyPr wrap="square" lIns="91440" tIns="45720" rIns="91440" bIns="45720" rtlCol="0" anchor="t"/>
          <a:lstStyle/>
          <a:p>
            <a:pPr indent="0" marL="0" algn="l">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Replication protects against site loss, but it also copies corruption. Independent, immutable backups are the last line of defence.</a:t>
            </a:r>
          </a:p>
        </p:txBody>
      </p:sp>
      <p:sp>
        <p:nvSpPr>
          <p:cNvPr id="16" name="Text 14"/>
          <p:cNvSpPr txBox="1"/>
          <p:nvPr/>
        </p:nvSpPr>
        <p:spPr>
          <a:xfrm>
            <a:off x="6333134" y="4526280"/>
            <a:ext cx="2971800" cy="3383280"/>
          </a:xfrm>
          <a:prstGeom prst="rect">
            <a:avLst/>
          </a:prstGeom>
          <a:noFill/>
          <a:ln/>
        </p:spPr>
        <p:txBody>
          <a:bodyPr wrap="square" lIns="91440" tIns="45720" rIns="91440" bIns="45720" rtlCol="0" anchor="t"/>
          <a:lstStyle/>
          <a:p>
            <a:pPr marL="171450" indent="-171450">
              <a:lnSpc>
                <a:spcPct val="130000"/>
              </a:lnSpc>
              <a:buSzPct val="100000"/>
              <a:buChar char="•"/>
            </a:pPr>
            <a:r>
              <a:rPr lang="en-US" sz="1200" dirty="0">
                <a:solidFill>
                  <a:srgbClr val="000000"/>
                </a:solidFill>
                <a:latin typeface="League Spartan" pitchFamily="34" charset="0"/>
                <a:ea typeface="League Spartan" pitchFamily="34" charset="-122"/>
                <a:cs typeface="League Spartan" pitchFamily="34" charset="-120"/>
              </a:rPr>
              <a:t>ONTAP snapshots for fast local restore points</a:t>
            </a:r>
          </a:p>
          <a:p>
            <a:pPr marL="171450" indent="-171450">
              <a:lnSpc>
                <a:spcPct val="130000"/>
              </a:lnSpc>
              <a:buSzPct val="100000"/>
              <a:buChar char="•"/>
            </a:pPr>
            <a:r>
              <a:rPr lang="en-US" sz="1200" dirty="0">
                <a:solidFill>
                  <a:srgbClr val="000000"/>
                </a:solidFill>
                <a:latin typeface="League Spartan" pitchFamily="34" charset="0"/>
                <a:ea typeface="League Spartan" pitchFamily="34" charset="-122"/>
                <a:cs typeface="League Spartan" pitchFamily="34" charset="-120"/>
              </a:rPr>
              <a:t>Trident Protect or OADP backups to S3-compatible object storage</a:t>
            </a:r>
          </a:p>
          <a:p>
            <a:pPr marL="171450" indent="-171450">
              <a:lnSpc>
                <a:spcPct val="130000"/>
              </a:lnSpc>
              <a:buSzPct val="100000"/>
              <a:buChar char="•"/>
            </a:pPr>
            <a:r>
              <a:rPr lang="en-US" sz="1200" dirty="0">
                <a:solidFill>
                  <a:srgbClr val="000000"/>
                </a:solidFill>
                <a:latin typeface="League Spartan" pitchFamily="34" charset="0"/>
                <a:ea typeface="League Spartan" pitchFamily="34" charset="-122"/>
                <a:cs typeface="League Spartan" pitchFamily="34" charset="-120"/>
              </a:rPr>
              <a:t>Off-site copy with SnapMirror to the DR site</a:t>
            </a:r>
          </a:p>
          <a:p>
            <a:pPr marL="171450" indent="-171450">
              <a:lnSpc>
                <a:spcPct val="130000"/>
              </a:lnSpc>
              <a:buSzPct val="100000"/>
              <a:buChar char="•"/>
            </a:pPr>
            <a:r>
              <a:rPr lang="en-US" sz="1200" dirty="0">
                <a:solidFill>
                  <a:srgbClr val="000000"/>
                </a:solidFill>
                <a:latin typeface="League Spartan" pitchFamily="34" charset="0"/>
                <a:ea typeface="League Spartan" pitchFamily="34" charset="-122"/>
                <a:cs typeface="League Spartan" pitchFamily="34" charset="-120"/>
              </a:rPr>
              <a:t>Tamperproof snapshots that cannot be deleted before expiry</a:t>
            </a:r>
          </a:p>
        </p:txBody>
      </p:sp>
      <p:sp>
        <p:nvSpPr>
          <p:cNvPr id="17" name="Text 15"/>
          <p:cNvSpPr txBox="1"/>
          <p:nvPr/>
        </p:nvSpPr>
        <p:spPr>
          <a:xfrm>
            <a:off x="502920" y="7081363"/>
            <a:ext cx="2468880" cy="580440"/>
          </a:xfrm>
          <a:prstGeom prst="rect">
            <a:avLst/>
          </a:prstGeom>
          <a:noFill/>
          <a:ln/>
        </p:spPr>
        <p:txBody>
          <a:bodyPr wrap="square" lIns="91440" tIns="45720" rIns="91440" bIns="45720" rtlCol="0" anchor="t"/>
          <a:lstStyle/>
          <a:p>
            <a:pPr indent="0" marL="0">
              <a:lnSpc>
                <a:spcPct val="100000"/>
              </a:lnSpc>
              <a:buNone/>
            </a:pPr>
            <a:r>
              <a:rPr lang="en-US" sz="2800" dirty="0">
                <a:solidFill>
                  <a:srgbClr val="3E3335"/>
                </a:solidFill>
                <a:latin typeface="Bodoni Moda" pitchFamily="34" charset="0"/>
                <a:ea typeface="Bodoni Moda" pitchFamily="34" charset="-122"/>
                <a:cs typeface="Bodoni Moda" pitchFamily="34" charset="-120"/>
              </a:rPr>
              <a:t>3-2-1</a:t>
            </a:r>
          </a:p>
        </p:txBody>
      </p:sp>
      <p:sp>
        <p:nvSpPr>
          <p:cNvPr id="18" name="Text 16"/>
          <p:cNvSpPr txBox="1"/>
          <p:nvPr/>
        </p:nvSpPr>
        <p:spPr>
          <a:xfrm>
            <a:off x="502920" y="7579047"/>
            <a:ext cx="2468880" cy="457200"/>
          </a:xfrm>
          <a:prstGeom prst="rect">
            <a:avLst/>
          </a:prstGeom>
          <a:noFill/>
          <a:ln/>
        </p:spPr>
        <p:txBody>
          <a:bodyPr wrap="square" lIns="91440" tIns="45720" rIns="91440" bIns="45720" rtlCol="0" anchor="t"/>
          <a:lstStyle/>
          <a:p>
            <a:pPr indent="0" marL="0">
              <a:lnSpc>
                <a:spcPct val="130000"/>
              </a:lnSpc>
              <a:buNone/>
            </a:pPr>
            <a:r>
              <a:rPr lang="en-US" sz="1200" dirty="0">
                <a:solidFill>
                  <a:srgbClr val="3E3335"/>
                </a:solidFill>
                <a:latin typeface="Bodoni Moda" pitchFamily="34" charset="0"/>
                <a:ea typeface="Bodoni Moda" pitchFamily="34" charset="-122"/>
                <a:cs typeface="Bodoni Moda" pitchFamily="34" charset="-120"/>
              </a:rPr>
              <a:t>3 copies, 2 media, 1 off-site</a:t>
            </a:r>
          </a:p>
        </p:txBody>
      </p:sp>
      <p:sp>
        <p:nvSpPr>
          <p:cNvPr id="19" name="Text 17"/>
          <p:cNvSpPr txBox="1"/>
          <p:nvPr/>
        </p:nvSpPr>
        <p:spPr>
          <a:xfrm>
            <a:off x="3108960" y="7081363"/>
            <a:ext cx="2468880" cy="580440"/>
          </a:xfrm>
          <a:prstGeom prst="rect">
            <a:avLst/>
          </a:prstGeom>
          <a:noFill/>
          <a:ln/>
        </p:spPr>
        <p:txBody>
          <a:bodyPr wrap="square" lIns="91440" tIns="45720" rIns="91440" bIns="45720" rtlCol="0" anchor="t"/>
          <a:lstStyle/>
          <a:p>
            <a:pPr indent="0" marL="0">
              <a:lnSpc>
                <a:spcPct val="100000"/>
              </a:lnSpc>
              <a:buNone/>
            </a:pPr>
            <a:r>
              <a:rPr lang="en-US" sz="2800" dirty="0">
                <a:solidFill>
                  <a:srgbClr val="3E3335"/>
                </a:solidFill>
                <a:latin typeface="Bodoni Moda" pitchFamily="34" charset="0"/>
                <a:ea typeface="Bodoni Moda" pitchFamily="34" charset="-122"/>
                <a:cs typeface="Bodoni Moda" pitchFamily="34" charset="-120"/>
              </a:rPr>
              <a:t>Immutable</a:t>
            </a:r>
          </a:p>
        </p:txBody>
      </p:sp>
      <p:sp>
        <p:nvSpPr>
          <p:cNvPr id="20" name="Text 18"/>
          <p:cNvSpPr txBox="1"/>
          <p:nvPr/>
        </p:nvSpPr>
        <p:spPr>
          <a:xfrm>
            <a:off x="3108960" y="7579047"/>
            <a:ext cx="2468880" cy="457200"/>
          </a:xfrm>
          <a:prstGeom prst="rect">
            <a:avLst/>
          </a:prstGeom>
          <a:noFill/>
          <a:ln/>
        </p:spPr>
        <p:txBody>
          <a:bodyPr wrap="square" lIns="91440" tIns="45720" rIns="91440" bIns="45720" rtlCol="0" anchor="t"/>
          <a:lstStyle/>
          <a:p>
            <a:pPr indent="0" marL="0">
              <a:lnSpc>
                <a:spcPct val="130000"/>
              </a:lnSpc>
              <a:buNone/>
            </a:pPr>
            <a:r>
              <a:rPr lang="en-US" sz="1200" dirty="0">
                <a:solidFill>
                  <a:srgbClr val="3E3335"/>
                </a:solidFill>
                <a:latin typeface="Bodoni Moda" pitchFamily="34" charset="0"/>
                <a:ea typeface="Bodoni Moda" pitchFamily="34" charset="-122"/>
                <a:cs typeface="Bodoni Moda" pitchFamily="34" charset="-120"/>
              </a:rPr>
              <a:t>copies that cannot be deleted</a:t>
            </a:r>
          </a:p>
        </p:txBody>
      </p:sp>
      <p:sp>
        <p:nvSpPr>
          <p:cNvPr id="801" name="Diagram 801"/>
          <p:cNvSpPr/>
          <p:nvPr/>
        </p:nvSpPr>
        <p:spPr>
          <a:xfrm>
            <a:off x="685800" y="4114800"/>
            <a:ext cx="4791456" cy="73152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1  Production data on ONTAP</a:t>
            </a:r>
          </a:p>
        </p:txBody>
      </p:sp>
      <p:sp>
        <p:nvSpPr>
          <p:cNvPr id="802" name="Diagram 802"/>
          <p:cNvSpPr/>
          <p:nvPr/>
        </p:nvSpPr>
        <p:spPr>
          <a:xfrm>
            <a:off x="685800" y="4983480"/>
            <a:ext cx="4791456" cy="73152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2  Locked local snapshots (tamperproof)</a:t>
            </a:r>
          </a:p>
        </p:txBody>
      </p:sp>
      <p:sp>
        <p:nvSpPr>
          <p:cNvPr id="803" name="Diagram 803"/>
          <p:cNvSpPr/>
          <p:nvPr/>
        </p:nvSpPr>
        <p:spPr>
          <a:xfrm>
            <a:off x="685800" y="5852160"/>
            <a:ext cx="4791456" cy="73152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3  Off-site copy: SnapMirror to DR, backups in object storage</a:t>
            </a:r>
          </a:p>
        </p:txBody>
      </p:sp>
      <p:sp>
        <p:nvSpPr>
          <p:cNvPr id="804" name="Diagram 804"/>
          <p:cNvSpPr/>
          <p:nvPr/>
        </p:nvSpPr>
        <p:spPr>
          <a:xfrm>
            <a:off x="9555480" y="1600200"/>
            <a:ext cx="2148840" cy="548640"/>
          </a:xfrm>
          <a:prstGeom prst="rect">
            <a:avLst/>
          </a:prstGeom>
          <a:noFill/>
          <a:ln>
            <a:noFill/>
          </a:ln>
        </p:spPr>
        <p:txBody>
          <a:bodyPr wrap="square" lIns="45720" tIns="27432" rIns="45720" bIns="27432" anchor="ctr">
            <a:normAutofit/>
          </a:bodyPr>
          <a:lstStyle/>
          <a:p>
            <a:pPr algn="ctr"/>
            <a:r>
              <a:rPr lang="en-US" sz="1600" b="0" dirty="0">
                <a:solidFill>
                  <a:srgbClr val="D9C6AE"/>
                </a:solidFill>
                <a:latin typeface="Bodoni Moda"/>
              </a:rPr>
              <a:t>Readiness checks</a:t>
            </a:r>
          </a:p>
        </p:txBody>
      </p:sp>
      <p:sp>
        <p:nvSpPr>
          <p:cNvPr id="805" name="Diagram 805"/>
          <p:cNvSpPr/>
          <p:nvPr/>
        </p:nvSpPr>
        <p:spPr>
          <a:xfrm>
            <a:off x="9555480" y="2377440"/>
            <a:ext cx="2148840" cy="1143000"/>
          </a:xfrm>
          <a:prstGeom prst="rect">
            <a:avLst/>
          </a:prstGeom>
          <a:solidFill>
            <a:srgbClr val="534447"/>
          </a:solidFill>
          <a:ln>
            <a:noFill/>
          </a:ln>
        </p:spPr>
        <p:txBody>
          <a:bodyPr wrap="square" lIns="45720" tIns="27432" rIns="45720" bIns="27432" anchor="ctr">
            <a:normAutofit/>
          </a:bodyPr>
          <a:lstStyle/>
          <a:p>
            <a:pPr algn="ctr"/>
            <a:r>
              <a:rPr lang="en-US" sz="1300" b="0" dirty="0">
                <a:solidFill>
                  <a:srgbClr val="DED6D9"/>
                </a:solidFill>
                <a:latin typeface="League Spartan"/>
              </a:rPr>
              <a:t>An immutable copy exists for each critical service</a:t>
            </a:r>
          </a:p>
        </p:txBody>
      </p:sp>
      <p:sp>
        <p:nvSpPr>
          <p:cNvPr id="806" name="Diagram 806"/>
          <p:cNvSpPr/>
          <p:nvPr/>
        </p:nvSpPr>
        <p:spPr>
          <a:xfrm>
            <a:off x="9555480" y="3703320"/>
            <a:ext cx="2148840" cy="1143000"/>
          </a:xfrm>
          <a:prstGeom prst="rect">
            <a:avLst/>
          </a:prstGeom>
          <a:solidFill>
            <a:srgbClr val="534447"/>
          </a:solidFill>
          <a:ln>
            <a:noFill/>
          </a:ln>
        </p:spPr>
        <p:txBody>
          <a:bodyPr wrap="square" lIns="45720" tIns="27432" rIns="45720" bIns="27432" anchor="ctr">
            <a:normAutofit/>
          </a:bodyPr>
          <a:lstStyle/>
          <a:p>
            <a:pPr algn="ctr"/>
            <a:r>
              <a:rPr lang="en-US" sz="1300" b="0" dirty="0">
                <a:solidFill>
                  <a:srgbClr val="DED6D9"/>
                </a:solidFill>
                <a:latin typeface="League Spartan"/>
              </a:rPr>
              <a:t>Restores are tested on a schedule</a:t>
            </a:r>
          </a:p>
        </p:txBody>
      </p:sp>
      <p:sp>
        <p:nvSpPr>
          <p:cNvPr id="807" name="Diagram 807"/>
          <p:cNvSpPr/>
          <p:nvPr/>
        </p:nvSpPr>
        <p:spPr>
          <a:xfrm>
            <a:off x="9555480" y="5029200"/>
            <a:ext cx="2148840" cy="1143000"/>
          </a:xfrm>
          <a:prstGeom prst="rect">
            <a:avLst/>
          </a:prstGeom>
          <a:solidFill>
            <a:srgbClr val="534447"/>
          </a:solidFill>
          <a:ln>
            <a:noFill/>
          </a:ln>
        </p:spPr>
        <p:txBody>
          <a:bodyPr wrap="square" lIns="45720" tIns="27432" rIns="45720" bIns="27432" anchor="ctr">
            <a:normAutofit/>
          </a:bodyPr>
          <a:lstStyle/>
          <a:p>
            <a:pPr algn="ctr"/>
            <a:r>
              <a:rPr lang="en-US" sz="1300" b="0" dirty="0">
                <a:solidFill>
                  <a:srgbClr val="DED6D9"/>
                </a:solidFill>
                <a:latin typeface="League Spartan"/>
              </a:rPr>
              <a:t>Backup credentials are kept separate</a:t>
            </a:r>
          </a:p>
        </p:txBody>
      </p:sp>
      <p:sp>
        <p:nvSpPr>
          <p:cNvPr id="808" name="Diagram 808"/>
          <p:cNvSpPr/>
          <p:nvPr/>
        </p:nvSpPr>
        <p:spPr>
          <a:xfrm>
            <a:off x="9555480" y="6355079"/>
            <a:ext cx="2148840" cy="1143000"/>
          </a:xfrm>
          <a:prstGeom prst="rect">
            <a:avLst/>
          </a:prstGeom>
          <a:solidFill>
            <a:srgbClr val="534447"/>
          </a:solidFill>
          <a:ln>
            <a:noFill/>
          </a:ln>
        </p:spPr>
        <p:txBody>
          <a:bodyPr wrap="square" lIns="45720" tIns="27432" rIns="45720" bIns="27432" anchor="ctr">
            <a:normAutofit/>
          </a:bodyPr>
          <a:lstStyle/>
          <a:p>
            <a:pPr algn="ctr"/>
            <a:r>
              <a:rPr lang="en-US" sz="1300" b="0" dirty="0">
                <a:solidFill>
                  <a:srgbClr val="DED6D9"/>
                </a:solidFill>
                <a:latin typeface="League Spartan"/>
              </a:rPr>
              <a:t>Backups are encrypted at the storage location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3E3335"/>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3</a:t>
            </a:r>
          </a:p>
        </p:txBody>
      </p:sp>
      <p:sp>
        <p:nvSpPr>
          <p:cNvPr id="7" name="Text 5"/>
          <p:cNvSpPr txBox="1"/>
          <p:nvPr/>
        </p:nvSpPr>
        <p:spPr>
          <a:xfrm>
            <a:off x="4023360" y="1828800"/>
            <a:ext cx="4114800" cy="545958"/>
          </a:xfrm>
          <a:prstGeom prst="rect">
            <a:avLst/>
          </a:prstGeom>
          <a:noFill/>
          <a:ln/>
        </p:spPr>
        <p:txBody>
          <a:bodyPr wrap="square" lIns="91440" tIns="45720" rIns="91440" bIns="45720" rtlCol="0" anchor="t"/>
          <a:lstStyle/>
          <a:p>
            <a:pPr algn="ctr" indent="0" marL="0">
              <a:lnSpc>
                <a:spcPct val="90000"/>
              </a:lnSpc>
              <a:buNone/>
            </a:pPr>
            <a:r>
              <a:rPr lang="en-US" sz="2400" dirty="0">
                <a:solidFill>
                  <a:srgbClr val="E88F4A"/>
                </a:solidFill>
                <a:latin typeface="Bodoni Moda" pitchFamily="34" charset="0"/>
                <a:ea typeface="Bodoni Moda" pitchFamily="34" charset="-122"/>
                <a:cs typeface="Bodoni Moda" pitchFamily="34" charset="-120"/>
              </a:rPr>
              <a:t>The building blocks</a:t>
            </a:r>
          </a:p>
        </p:txBody>
      </p:sp>
      <p:sp>
        <p:nvSpPr>
          <p:cNvPr id="8" name="Text 6"/>
          <p:cNvSpPr txBox="1"/>
          <p:nvPr/>
        </p:nvSpPr>
        <p:spPr>
          <a:xfrm>
            <a:off x="2286000" y="2377440"/>
            <a:ext cx="7616952" cy="1668908"/>
          </a:xfrm>
          <a:prstGeom prst="rect">
            <a:avLst/>
          </a:prstGeom>
          <a:noFill/>
          <a:ln/>
        </p:spPr>
        <p:txBody>
          <a:bodyPr wrap="square" lIns="91440" tIns="45720" rIns="91440" bIns="45720" rtlCol="0" anchor="t"/>
          <a:lstStyle/>
          <a:p>
            <a:pPr algn="ctr" indent="0" marL="0">
              <a:lnSpc>
                <a:spcPct val="90000"/>
              </a:lnSpc>
              <a:buNone/>
            </a:pPr>
            <a:r>
              <a:rPr lang="en-US" sz="4400" dirty="0">
                <a:solidFill>
                  <a:srgbClr val="DED6D9"/>
                </a:solidFill>
                <a:latin typeface="Bodoni Moda" pitchFamily="34" charset="0"/>
                <a:ea typeface="Bodoni Moda" pitchFamily="34" charset="-122"/>
                <a:cs typeface="Bodoni Moda" pitchFamily="34" charset="-120"/>
              </a:rPr>
              <a:t>Three layers work together</a:t>
            </a:r>
          </a:p>
        </p:txBody>
      </p:sp>
      <p:sp>
        <p:nvSpPr>
          <p:cNvPr id="9" name="Shape 7"/>
          <p:cNvSpPr/>
          <p:nvPr/>
        </p:nvSpPr>
        <p:spPr>
          <a:xfrm>
            <a:off x="1865376" y="4101007"/>
            <a:ext cx="2599639" cy="4519383"/>
          </a:xfrm>
          <a:prstGeom prst="rect">
            <a:avLst/>
          </a:prstGeom>
          <a:solidFill>
            <a:srgbClr val="D9C7AF"/>
          </a:solidFill>
          <a:ln/>
        </p:spPr>
      </p:sp>
      <p:sp>
        <p:nvSpPr>
          <p:cNvPr id="10" name="Text 8"/>
          <p:cNvSpPr txBox="1"/>
          <p:nvPr/>
        </p:nvSpPr>
        <p:spPr>
          <a:xfrm>
            <a:off x="2154326" y="4578002"/>
            <a:ext cx="2194560" cy="473547"/>
          </a:xfrm>
          <a:prstGeom prst="rect">
            <a:avLst/>
          </a:prstGeom>
          <a:noFill/>
          <a:ln/>
        </p:spPr>
        <p:txBody>
          <a:bodyPr wrap="square" lIns="91440" tIns="45720" rIns="91440" bIns="45720" rtlCol="0" anchor="t"/>
          <a:lstStyle/>
          <a:p>
            <a:pPr indent="0" marL="0">
              <a:lnSpc>
                <a:spcPct val="90000"/>
              </a:lnSpc>
              <a:buNone/>
            </a:pPr>
            <a:r>
              <a:rPr lang="en-US" sz="2000" dirty="0">
                <a:solidFill>
                  <a:srgbClr val="292223"/>
                </a:solidFill>
                <a:latin typeface="Bodoni Moda" pitchFamily="34" charset="0"/>
                <a:ea typeface="Bodoni Moda" pitchFamily="34" charset="-122"/>
                <a:cs typeface="Bodoni Moda" pitchFamily="34" charset="-120"/>
              </a:rPr>
              <a:t>STORAGE</a:t>
            </a:r>
          </a:p>
        </p:txBody>
      </p:sp>
      <p:sp>
        <p:nvSpPr>
          <p:cNvPr id="11" name="Text 9"/>
          <p:cNvSpPr txBox="1"/>
          <p:nvPr/>
        </p:nvSpPr>
        <p:spPr>
          <a:xfrm>
            <a:off x="2154326" y="5210164"/>
            <a:ext cx="2070202" cy="1810512"/>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NetApp ONTAP holds application and VM data. SnapMirror mirrors volumes to a secondary ONTAP system at a remote site, from which data can be served after a failover.</a:t>
            </a:r>
          </a:p>
        </p:txBody>
      </p:sp>
      <p:sp>
        <p:nvSpPr>
          <p:cNvPr id="12" name="Text 10"/>
          <p:cNvSpPr txBox="1"/>
          <p:nvPr/>
        </p:nvSpPr>
        <p:spPr>
          <a:xfrm>
            <a:off x="2145182" y="7095156"/>
            <a:ext cx="1044245" cy="1005712"/>
          </a:xfrm>
          <a:prstGeom prst="rect">
            <a:avLst/>
          </a:prstGeom>
          <a:noFill/>
          <a:ln/>
        </p:spPr>
        <p:txBody>
          <a:bodyPr wrap="square" lIns="91440" tIns="45720" rIns="91440" bIns="45720" rtlCol="0" anchor="t"/>
          <a:lstStyle/>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Layer</a:t>
            </a:r>
          </a:p>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01</a:t>
            </a:r>
          </a:p>
        </p:txBody>
      </p:sp>
      <p:sp>
        <p:nvSpPr>
          <p:cNvPr id="13" name="Text 11"/>
          <p:cNvSpPr txBox="1"/>
          <p:nvPr/>
        </p:nvSpPr>
        <p:spPr>
          <a:xfrm>
            <a:off x="3139135" y="7251473"/>
            <a:ext cx="1086307" cy="705723"/>
          </a:xfrm>
          <a:prstGeom prst="rect">
            <a:avLst/>
          </a:prstGeom>
          <a:noFill/>
          <a:ln/>
        </p:spPr>
        <p:txBody>
          <a:bodyPr wrap="square" lIns="91440" tIns="45720" rIns="91440" bIns="45720" rtlCol="0" anchor="t"/>
          <a:lstStyle/>
          <a:p>
            <a:pPr indent="0" marL="0">
              <a:lnSpc>
                <a:spcPct val="130000"/>
              </a:lnSpc>
              <a:buNone/>
            </a:pPr>
            <a:r>
              <a:rPr lang="en-US" sz="800" i="1" dirty="0">
                <a:solidFill>
                  <a:srgbClr val="000000"/>
                </a:solidFill>
                <a:latin typeface="League Spartan" pitchFamily="34" charset="0"/>
                <a:ea typeface="League Spartan" pitchFamily="34" charset="-122"/>
                <a:cs typeface="League Spartan" pitchFamily="34" charset="-120"/>
              </a:rPr>
              <a:t>ONTAP, SnapMirror</a:t>
            </a:r>
          </a:p>
        </p:txBody>
      </p:sp>
      <p:sp>
        <p:nvSpPr>
          <p:cNvPr id="14" name="Shape 12"/>
          <p:cNvSpPr/>
          <p:nvPr/>
        </p:nvSpPr>
        <p:spPr>
          <a:xfrm>
            <a:off x="4753966" y="4101007"/>
            <a:ext cx="2599639" cy="4519383"/>
          </a:xfrm>
          <a:prstGeom prst="rect">
            <a:avLst/>
          </a:prstGeom>
          <a:solidFill>
            <a:srgbClr val="D9C7AF"/>
          </a:solidFill>
          <a:ln/>
        </p:spPr>
      </p:sp>
      <p:sp>
        <p:nvSpPr>
          <p:cNvPr id="15" name="Text 13"/>
          <p:cNvSpPr txBox="1"/>
          <p:nvPr/>
        </p:nvSpPr>
        <p:spPr>
          <a:xfrm>
            <a:off x="5042916" y="4578002"/>
            <a:ext cx="2194560" cy="473547"/>
          </a:xfrm>
          <a:prstGeom prst="rect">
            <a:avLst/>
          </a:prstGeom>
          <a:noFill/>
          <a:ln/>
        </p:spPr>
        <p:txBody>
          <a:bodyPr wrap="square" lIns="91440" tIns="45720" rIns="91440" bIns="45720" rtlCol="0" anchor="t"/>
          <a:lstStyle/>
          <a:p>
            <a:pPr indent="0" marL="0">
              <a:lnSpc>
                <a:spcPct val="90000"/>
              </a:lnSpc>
              <a:buNone/>
            </a:pPr>
            <a:r>
              <a:rPr lang="en-US" sz="2000" dirty="0">
                <a:solidFill>
                  <a:srgbClr val="292223"/>
                </a:solidFill>
                <a:latin typeface="Bodoni Moda" pitchFamily="34" charset="0"/>
                <a:ea typeface="Bodoni Moda" pitchFamily="34" charset="-122"/>
                <a:cs typeface="Bodoni Moda" pitchFamily="34" charset="-120"/>
              </a:rPr>
              <a:t>PROTECTION</a:t>
            </a:r>
          </a:p>
        </p:txBody>
      </p:sp>
      <p:sp>
        <p:nvSpPr>
          <p:cNvPr id="16" name="Text 14"/>
          <p:cNvSpPr txBox="1"/>
          <p:nvPr/>
        </p:nvSpPr>
        <p:spPr>
          <a:xfrm>
            <a:off x="5042916" y="5210164"/>
            <a:ext cx="2070202" cy="1810512"/>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Trident is the CSI storage provisioner that connects OpenShift to ONTAP. Trident Protect protects and moves stateful applications. OADP backs up applications, volumes and VMs.</a:t>
            </a:r>
          </a:p>
        </p:txBody>
      </p:sp>
      <p:sp>
        <p:nvSpPr>
          <p:cNvPr id="17" name="Text 15"/>
          <p:cNvSpPr txBox="1"/>
          <p:nvPr/>
        </p:nvSpPr>
        <p:spPr>
          <a:xfrm>
            <a:off x="5042916" y="7095156"/>
            <a:ext cx="1044245" cy="1005712"/>
          </a:xfrm>
          <a:prstGeom prst="rect">
            <a:avLst/>
          </a:prstGeom>
          <a:noFill/>
          <a:ln/>
        </p:spPr>
        <p:txBody>
          <a:bodyPr wrap="square" lIns="91440" tIns="45720" rIns="91440" bIns="45720" rtlCol="0" anchor="t"/>
          <a:lstStyle/>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Layer</a:t>
            </a:r>
          </a:p>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02</a:t>
            </a:r>
          </a:p>
        </p:txBody>
      </p:sp>
      <p:sp>
        <p:nvSpPr>
          <p:cNvPr id="18" name="Text 16"/>
          <p:cNvSpPr txBox="1"/>
          <p:nvPr/>
        </p:nvSpPr>
        <p:spPr>
          <a:xfrm>
            <a:off x="6035954" y="7251473"/>
            <a:ext cx="1086307" cy="705723"/>
          </a:xfrm>
          <a:prstGeom prst="rect">
            <a:avLst/>
          </a:prstGeom>
          <a:noFill/>
          <a:ln/>
        </p:spPr>
        <p:txBody>
          <a:bodyPr wrap="square" lIns="91440" tIns="45720" rIns="91440" bIns="45720" rtlCol="0" anchor="t"/>
          <a:lstStyle/>
          <a:p>
            <a:pPr indent="0" marL="0">
              <a:lnSpc>
                <a:spcPct val="130000"/>
              </a:lnSpc>
              <a:buNone/>
            </a:pPr>
            <a:r>
              <a:rPr lang="en-US" sz="800" i="1" dirty="0">
                <a:solidFill>
                  <a:srgbClr val="000000"/>
                </a:solidFill>
                <a:latin typeface="League Spartan" pitchFamily="34" charset="0"/>
                <a:ea typeface="League Spartan" pitchFamily="34" charset="-122"/>
                <a:cs typeface="League Spartan" pitchFamily="34" charset="-120"/>
              </a:rPr>
              <a:t>Trident, Trident Protect, OADP</a:t>
            </a:r>
          </a:p>
        </p:txBody>
      </p:sp>
      <p:sp>
        <p:nvSpPr>
          <p:cNvPr id="19" name="Shape 17"/>
          <p:cNvSpPr/>
          <p:nvPr/>
        </p:nvSpPr>
        <p:spPr>
          <a:xfrm>
            <a:off x="7683703" y="4101007"/>
            <a:ext cx="2599639" cy="4519383"/>
          </a:xfrm>
          <a:prstGeom prst="rect">
            <a:avLst/>
          </a:prstGeom>
          <a:solidFill>
            <a:srgbClr val="D9C7AF"/>
          </a:solidFill>
          <a:ln/>
        </p:spPr>
      </p:sp>
      <p:sp>
        <p:nvSpPr>
          <p:cNvPr id="20" name="Text 18"/>
          <p:cNvSpPr txBox="1"/>
          <p:nvPr/>
        </p:nvSpPr>
        <p:spPr>
          <a:xfrm>
            <a:off x="7972654" y="4578002"/>
            <a:ext cx="2194560" cy="473547"/>
          </a:xfrm>
          <a:prstGeom prst="rect">
            <a:avLst/>
          </a:prstGeom>
          <a:noFill/>
          <a:ln/>
        </p:spPr>
        <p:txBody>
          <a:bodyPr wrap="square" lIns="91440" tIns="45720" rIns="91440" bIns="45720" rtlCol="0" anchor="t"/>
          <a:lstStyle/>
          <a:p>
            <a:pPr indent="0" marL="0">
              <a:lnSpc>
                <a:spcPct val="90000"/>
              </a:lnSpc>
              <a:buNone/>
            </a:pPr>
            <a:r>
              <a:rPr lang="en-US" sz="2000" dirty="0">
                <a:solidFill>
                  <a:srgbClr val="292223"/>
                </a:solidFill>
                <a:latin typeface="Bodoni Moda" pitchFamily="34" charset="0"/>
                <a:ea typeface="Bodoni Moda" pitchFamily="34" charset="-122"/>
                <a:cs typeface="Bodoni Moda" pitchFamily="34" charset="-120"/>
              </a:rPr>
              <a:t>MANAGEMENT</a:t>
            </a:r>
          </a:p>
        </p:txBody>
      </p:sp>
      <p:sp>
        <p:nvSpPr>
          <p:cNvPr id="21" name="Text 19"/>
          <p:cNvSpPr txBox="1"/>
          <p:nvPr/>
        </p:nvSpPr>
        <p:spPr>
          <a:xfrm>
            <a:off x="7972654" y="5210164"/>
            <a:ext cx="2070202" cy="1810512"/>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Red Hat Advanced Cluster Management runs a hub that manages clusters, policies and applications across sites. GitOps keeps application definitions consistent between clusters.</a:t>
            </a:r>
          </a:p>
        </p:txBody>
      </p:sp>
      <p:sp>
        <p:nvSpPr>
          <p:cNvPr id="22" name="Text 20"/>
          <p:cNvSpPr txBox="1"/>
          <p:nvPr/>
        </p:nvSpPr>
        <p:spPr>
          <a:xfrm>
            <a:off x="7972654" y="7095156"/>
            <a:ext cx="1044245" cy="1005712"/>
          </a:xfrm>
          <a:prstGeom prst="rect">
            <a:avLst/>
          </a:prstGeom>
          <a:noFill/>
          <a:ln/>
        </p:spPr>
        <p:txBody>
          <a:bodyPr wrap="square" lIns="91440" tIns="45720" rIns="91440" bIns="45720" rtlCol="0" anchor="t"/>
          <a:lstStyle/>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Layer</a:t>
            </a:r>
          </a:p>
          <a:p>
            <a:pPr indent="0" marL="0">
              <a:lnSpc>
                <a:spcPct val="100000"/>
              </a:lnSpc>
              <a:buNone/>
            </a:pPr>
            <a:r>
              <a:rPr lang="en-US" sz="1800" dirty="0">
                <a:solidFill>
                  <a:srgbClr val="292223"/>
                </a:solidFill>
                <a:latin typeface="Bodoni Moda" pitchFamily="34" charset="0"/>
                <a:ea typeface="Bodoni Moda" pitchFamily="34" charset="-122"/>
                <a:cs typeface="Bodoni Moda" pitchFamily="34" charset="-120"/>
              </a:rPr>
              <a:t>03</a:t>
            </a:r>
          </a:p>
        </p:txBody>
      </p:sp>
      <p:sp>
        <p:nvSpPr>
          <p:cNvPr id="23" name="Text 21"/>
          <p:cNvSpPr txBox="1"/>
          <p:nvPr/>
        </p:nvSpPr>
        <p:spPr>
          <a:xfrm>
            <a:off x="8965692" y="7251473"/>
            <a:ext cx="1086307" cy="705723"/>
          </a:xfrm>
          <a:prstGeom prst="rect">
            <a:avLst/>
          </a:prstGeom>
          <a:noFill/>
          <a:ln/>
        </p:spPr>
        <p:txBody>
          <a:bodyPr wrap="square" lIns="91440" tIns="45720" rIns="91440" bIns="45720" rtlCol="0" anchor="t"/>
          <a:lstStyle/>
          <a:p>
            <a:pPr indent="0" marL="0">
              <a:lnSpc>
                <a:spcPct val="130000"/>
              </a:lnSpc>
              <a:buNone/>
            </a:pPr>
            <a:r>
              <a:rPr lang="en-US" sz="800" i="1" dirty="0">
                <a:solidFill>
                  <a:srgbClr val="000000"/>
                </a:solidFill>
                <a:latin typeface="League Spartan" pitchFamily="34" charset="0"/>
                <a:ea typeface="League Spartan" pitchFamily="34" charset="-122"/>
                <a:cs typeface="League Spartan" pitchFamily="34" charset="-120"/>
              </a:rPr>
              <a:t>ACM, OpenShift GitOps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9C7AF"/>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292223"/>
                </a:solidFill>
                <a:latin typeface="Bodoni Moda" pitchFamily="34" charset="0"/>
                <a:ea typeface="Bodoni Moda" pitchFamily="34" charset="-122"/>
                <a:cs typeface="Bodoni Moda" pitchFamily="34" charset="-120"/>
              </a:rPr>
              <a:t>4</a:t>
            </a:r>
          </a:p>
        </p:txBody>
      </p:sp>
      <p:sp>
        <p:nvSpPr>
          <p:cNvPr id="7" name="Text 5"/>
          <p:cNvSpPr txBox="1"/>
          <p:nvPr/>
        </p:nvSpPr>
        <p:spPr>
          <a:xfrm>
            <a:off x="3566160" y="1144788"/>
            <a:ext cx="5056632" cy="545958"/>
          </a:xfrm>
          <a:prstGeom prst="rect">
            <a:avLst/>
          </a:prstGeom>
          <a:noFill/>
          <a:ln/>
        </p:spPr>
        <p:txBody>
          <a:bodyPr wrap="square" lIns="91440" tIns="45720" rIns="91440" bIns="45720" rtlCol="0" anchor="t"/>
          <a:lstStyle/>
          <a:p>
            <a:pPr algn="ct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Reference architecture</a:t>
            </a:r>
          </a:p>
        </p:txBody>
      </p:sp>
      <p:sp>
        <p:nvSpPr>
          <p:cNvPr id="8" name="Text 6"/>
          <p:cNvSpPr txBox="1"/>
          <p:nvPr/>
        </p:nvSpPr>
        <p:spPr>
          <a:xfrm>
            <a:off x="1371600" y="1516039"/>
            <a:ext cx="9445752" cy="903417"/>
          </a:xfrm>
          <a:prstGeom prst="rect">
            <a:avLst/>
          </a:prstGeom>
          <a:noFill/>
          <a:ln/>
        </p:spPr>
        <p:txBody>
          <a:bodyPr wrap="square" lIns="91440" tIns="45720" rIns="91440" bIns="45720" rtlCol="0" anchor="t"/>
          <a:lstStyle/>
          <a:p>
            <a:pPr algn="ctr" indent="0" marL="0">
              <a:lnSpc>
                <a:spcPct val="90000"/>
              </a:lnSpc>
              <a:buNone/>
            </a:pPr>
            <a:r>
              <a:rPr lang="en-US" sz="4000" dirty="0">
                <a:solidFill>
                  <a:srgbClr val="000000"/>
                </a:solidFill>
                <a:latin typeface="Bodoni Moda" pitchFamily="34" charset="0"/>
                <a:ea typeface="Bodoni Moda" pitchFamily="34" charset="-122"/>
                <a:cs typeface="Bodoni Moda" pitchFamily="34" charset="-120"/>
              </a:rPr>
              <a:t>Two sites, one management plane</a:t>
            </a:r>
          </a:p>
        </p:txBody>
      </p:sp>
      <p:sp>
        <p:nvSpPr>
          <p:cNvPr id="15" name="Text 13"/>
          <p:cNvSpPr txBox="1"/>
          <p:nvPr/>
        </p:nvSpPr>
        <p:spPr>
          <a:xfrm>
            <a:off x="826618" y="3834350"/>
            <a:ext cx="2434133" cy="1604542"/>
          </a:xfrm>
          <a:prstGeom prst="rect">
            <a:avLst/>
          </a:prstGeom>
          <a:noFill/>
          <a:ln/>
        </p:spPr>
        <p:txBody>
          <a:bodyPr wrap="square" lIns="91440" tIns="45720" rIns="91440" bIns="45720" rtlCol="0" anchor="t"/>
          <a:lstStyle/>
          <a:p>
            <a:pPr algn="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The primary data centre runs production OpenShift clusters for containers and virtual machines on NetApp ONTAP, managed from the active ACM hub.</a:t>
            </a:r>
          </a:p>
        </p:txBody>
      </p:sp>
      <p:sp>
        <p:nvSpPr>
          <p:cNvPr id="16" name="Text 14"/>
          <p:cNvSpPr txBox="1"/>
          <p:nvPr/>
        </p:nvSpPr>
        <p:spPr>
          <a:xfrm>
            <a:off x="8966606" y="3834350"/>
            <a:ext cx="2495398"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The DR site holds a SnapMirror copy of the data on its own ONTAP system, a recovery OpenShift cluster and a standby ACM hub.</a:t>
            </a:r>
          </a:p>
        </p:txBody>
      </p:sp>
      <p:sp>
        <p:nvSpPr>
          <p:cNvPr id="17" name="Text 15"/>
          <p:cNvSpPr txBox="1"/>
          <p:nvPr/>
        </p:nvSpPr>
        <p:spPr>
          <a:xfrm>
            <a:off x="1330452" y="5679113"/>
            <a:ext cx="1898294" cy="735607"/>
          </a:xfrm>
          <a:prstGeom prst="rect">
            <a:avLst/>
          </a:prstGeom>
          <a:noFill/>
          <a:ln/>
        </p:spPr>
        <p:txBody>
          <a:bodyPr wrap="square" lIns="91440" tIns="45720" rIns="91440" bIns="45720" rtlCol="0" anchor="t"/>
          <a:lstStyle/>
          <a:p>
            <a:pPr algn="r" indent="0" marL="0">
              <a:lnSpc>
                <a:spcPct val="100000"/>
              </a:lnSpc>
              <a:buNone/>
            </a:pPr>
            <a:r>
              <a:rPr lang="en-US" sz="3200" b="1" dirty="0">
                <a:solidFill>
                  <a:srgbClr val="84663F"/>
                </a:solidFill>
                <a:latin typeface="Bodoni Moda" pitchFamily="34" charset="0"/>
                <a:ea typeface="Bodoni Moda" pitchFamily="34" charset="-122"/>
                <a:cs typeface="Bodoni Moda" pitchFamily="34" charset="-120"/>
              </a:rPr>
              <a:t>DC</a:t>
            </a:r>
          </a:p>
        </p:txBody>
      </p:sp>
      <p:sp>
        <p:nvSpPr>
          <p:cNvPr id="18" name="Text 16"/>
          <p:cNvSpPr txBox="1"/>
          <p:nvPr/>
        </p:nvSpPr>
        <p:spPr>
          <a:xfrm>
            <a:off x="1687068" y="6253806"/>
            <a:ext cx="1549908" cy="396538"/>
          </a:xfrm>
          <a:prstGeom prst="rect">
            <a:avLst/>
          </a:prstGeom>
          <a:noFill/>
          <a:ln/>
        </p:spPr>
        <p:txBody>
          <a:bodyPr wrap="square" lIns="91440" tIns="45720" rIns="91440" bIns="45720" rtlCol="0" anchor="t"/>
          <a:lstStyle/>
          <a:p>
            <a:pPr algn="r" indent="0" marL="0">
              <a:lnSpc>
                <a:spcPct val="130000"/>
              </a:lnSpc>
              <a:buNone/>
            </a:pPr>
            <a:r>
              <a:rPr lang="en-US" sz="1200" dirty="0">
                <a:solidFill>
                  <a:srgbClr val="84663F"/>
                </a:solidFill>
                <a:latin typeface="Bodoni Moda" pitchFamily="34" charset="0"/>
                <a:ea typeface="Bodoni Moda" pitchFamily="34" charset="-122"/>
                <a:cs typeface="Bodoni Moda" pitchFamily="34" charset="-120"/>
              </a:rPr>
              <a:t>Primary site</a:t>
            </a:r>
          </a:p>
        </p:txBody>
      </p:sp>
      <p:sp>
        <p:nvSpPr>
          <p:cNvPr id="19" name="Text 17"/>
          <p:cNvSpPr txBox="1"/>
          <p:nvPr/>
        </p:nvSpPr>
        <p:spPr>
          <a:xfrm>
            <a:off x="8962949" y="5679113"/>
            <a:ext cx="1898294" cy="735607"/>
          </a:xfrm>
          <a:prstGeom prst="rect">
            <a:avLst/>
          </a:prstGeom>
          <a:noFill/>
          <a:ln/>
        </p:spPr>
        <p:txBody>
          <a:bodyPr wrap="square" lIns="91440" tIns="45720" rIns="91440" bIns="45720" rtlCol="0" anchor="t"/>
          <a:lstStyle/>
          <a:p>
            <a:pPr indent="0" marL="0">
              <a:lnSpc>
                <a:spcPct val="100000"/>
              </a:lnSpc>
              <a:buNone/>
            </a:pPr>
            <a:r>
              <a:rPr lang="en-US" sz="3200" b="1" dirty="0">
                <a:solidFill>
                  <a:srgbClr val="84663F"/>
                </a:solidFill>
                <a:latin typeface="Bodoni Moda" pitchFamily="34" charset="0"/>
                <a:ea typeface="Bodoni Moda" pitchFamily="34" charset="-122"/>
                <a:cs typeface="Bodoni Moda" pitchFamily="34" charset="-120"/>
              </a:rPr>
              <a:t>DR</a:t>
            </a:r>
          </a:p>
        </p:txBody>
      </p:sp>
      <p:sp>
        <p:nvSpPr>
          <p:cNvPr id="20" name="Text 18"/>
          <p:cNvSpPr txBox="1"/>
          <p:nvPr/>
        </p:nvSpPr>
        <p:spPr>
          <a:xfrm>
            <a:off x="8962949" y="6253806"/>
            <a:ext cx="1549908" cy="396538"/>
          </a:xfrm>
          <a:prstGeom prst="rect">
            <a:avLst/>
          </a:prstGeom>
          <a:noFill/>
          <a:ln/>
        </p:spPr>
        <p:txBody>
          <a:bodyPr wrap="square" lIns="91440" tIns="45720" rIns="91440" bIns="45720" rtlCol="0" anchor="t"/>
          <a:lstStyle/>
          <a:p>
            <a:pPr indent="0" marL="0">
              <a:lnSpc>
                <a:spcPct val="130000"/>
              </a:lnSpc>
              <a:buNone/>
            </a:pPr>
            <a:r>
              <a:rPr lang="en-US" sz="1200" dirty="0">
                <a:solidFill>
                  <a:srgbClr val="84663F"/>
                </a:solidFill>
                <a:latin typeface="Bodoni Moda" pitchFamily="34" charset="0"/>
                <a:ea typeface="Bodoni Moda" pitchFamily="34" charset="-122"/>
                <a:cs typeface="Bodoni Moda" pitchFamily="34" charset="-120"/>
              </a:rPr>
              <a:t>Recovery site</a:t>
            </a:r>
          </a:p>
        </p:txBody>
      </p:sp>
      <p:sp>
        <p:nvSpPr>
          <p:cNvPr id="501" name="Diagram 501"/>
          <p:cNvSpPr/>
          <p:nvPr/>
        </p:nvSpPr>
        <p:spPr>
          <a:xfrm>
            <a:off x="3520440" y="2743200"/>
            <a:ext cx="2423160" cy="685800"/>
          </a:xfrm>
          <a:prstGeom prst="rect">
            <a:avLst/>
          </a:prstGeom>
          <a:solidFill>
            <a:srgbClr val="3E3233"/>
          </a:solidFill>
          <a:ln>
            <a:noFill/>
          </a:ln>
        </p:spPr>
        <p:txBody>
          <a:bodyPr wrap="square" lIns="45720" tIns="27432" rIns="45720" bIns="27432" anchor="ctr">
            <a:normAutofit/>
          </a:bodyPr>
          <a:lstStyle/>
          <a:p>
            <a:pPr algn="ctr"/>
            <a:r>
              <a:rPr lang="en-US" sz="1400" b="0" dirty="0">
                <a:solidFill>
                  <a:srgbClr val="FFFFFF"/>
                </a:solidFill>
                <a:latin typeface="League Spartan"/>
              </a:rPr>
              <a:t>ACM hub (active)</a:t>
            </a:r>
          </a:p>
        </p:txBody>
      </p:sp>
      <p:sp>
        <p:nvSpPr>
          <p:cNvPr id="502" name="Diagram 502"/>
          <p:cNvSpPr/>
          <p:nvPr/>
        </p:nvSpPr>
        <p:spPr>
          <a:xfrm>
            <a:off x="6217920" y="2743200"/>
            <a:ext cx="2423160" cy="685800"/>
          </a:xfrm>
          <a:prstGeom prst="rect">
            <a:avLst/>
          </a:prstGeom>
          <a:solidFill>
            <a:srgbClr val="3E3233"/>
          </a:solidFill>
          <a:ln>
            <a:noFill/>
          </a:ln>
        </p:spPr>
        <p:txBody>
          <a:bodyPr wrap="square" lIns="45720" tIns="27432" rIns="45720" bIns="27432" anchor="ctr">
            <a:normAutofit/>
          </a:bodyPr>
          <a:lstStyle/>
          <a:p>
            <a:pPr algn="ctr"/>
            <a:r>
              <a:rPr lang="en-US" sz="1400" b="0" dirty="0">
                <a:solidFill>
                  <a:srgbClr val="FFFFFF"/>
                </a:solidFill>
                <a:latin typeface="League Spartan"/>
              </a:rPr>
              <a:t>ACM hub (standby)</a:t>
            </a:r>
          </a:p>
        </p:txBody>
      </p:sp>
      <p:cxnSp>
        <p:nvCxnSpPr>
          <p:cNvPr id="503" name="Connector 503"/>
          <p:cNvCxnSpPr/>
          <p:nvPr/>
        </p:nvCxnSpPr>
        <p:spPr>
          <a:xfrm>
            <a:off x="5943600" y="3086100"/>
            <a:ext cx="274320" cy="0"/>
          </a:xfrm>
          <a:prstGeom prst="line">
            <a:avLst/>
          </a:prstGeom>
          <a:ln w="19050">
            <a:solidFill>
              <a:srgbClr val="84663F"/>
            </a:solidFill>
            <a:prstDash val="dash"/>
            <a:tailEnd type="triangle"/>
          </a:ln>
        </p:spPr>
      </p:cxnSp>
      <p:cxnSp>
        <p:nvCxnSpPr>
          <p:cNvPr id="504" name="Connector 504"/>
          <p:cNvCxnSpPr/>
          <p:nvPr/>
        </p:nvCxnSpPr>
        <p:spPr>
          <a:xfrm>
            <a:off x="4732020" y="3429000"/>
            <a:ext cx="0" cy="274320"/>
          </a:xfrm>
          <a:prstGeom prst="line">
            <a:avLst/>
          </a:prstGeom>
          <a:ln w="19050">
            <a:solidFill>
              <a:srgbClr val="8A7F80"/>
            </a:solidFill>
            <a:prstDash val="dash"/>
          </a:ln>
        </p:spPr>
      </p:cxnSp>
      <p:sp>
        <p:nvSpPr>
          <p:cNvPr id="505" name="Diagram 505"/>
          <p:cNvSpPr/>
          <p:nvPr/>
        </p:nvSpPr>
        <p:spPr>
          <a:xfrm>
            <a:off x="3520440" y="3703320"/>
            <a:ext cx="2423160" cy="333756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506" name="Diagram 506"/>
          <p:cNvSpPr/>
          <p:nvPr/>
        </p:nvSpPr>
        <p:spPr>
          <a:xfrm>
            <a:off x="3520440" y="3749039"/>
            <a:ext cx="2423160" cy="384048"/>
          </a:xfrm>
          <a:prstGeom prst="rect">
            <a:avLst/>
          </a:prstGeom>
          <a:noFill/>
          <a:ln>
            <a:noFill/>
          </a:ln>
        </p:spPr>
        <p:txBody>
          <a:bodyPr wrap="square" lIns="45720" tIns="27432" rIns="45720" bIns="27432" anchor="ctr">
            <a:normAutofit/>
          </a:bodyPr>
          <a:lstStyle/>
          <a:p>
            <a:pPr algn="ctr"/>
            <a:r>
              <a:rPr lang="en-US" sz="1300" b="1" dirty="0">
                <a:solidFill>
                  <a:srgbClr val="84663F"/>
                </a:solidFill>
                <a:latin typeface="League Spartan"/>
              </a:rPr>
              <a:t>PRIMARY DC</a:t>
            </a:r>
          </a:p>
        </p:txBody>
      </p:sp>
      <p:sp>
        <p:nvSpPr>
          <p:cNvPr id="507" name="Diagram 507"/>
          <p:cNvSpPr/>
          <p:nvPr/>
        </p:nvSpPr>
        <p:spPr>
          <a:xfrm>
            <a:off x="3657600" y="4160520"/>
            <a:ext cx="2148840" cy="82296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OpenShift cluster</a:t>
            </a:r>
          </a:p>
          <a:p>
            <a:pPr algn="ctr"/>
            <a:r>
              <a:rPr lang="en-US" sz="1300" b="0" dirty="0">
                <a:solidFill>
                  <a:srgbClr val="292223"/>
                </a:solidFill>
                <a:latin typeface="League Spartan"/>
              </a:rPr>
              <a:t>containers + VMs</a:t>
            </a:r>
          </a:p>
        </p:txBody>
      </p:sp>
      <p:sp>
        <p:nvSpPr>
          <p:cNvPr id="508" name="Diagram 508"/>
          <p:cNvSpPr/>
          <p:nvPr/>
        </p:nvSpPr>
        <p:spPr>
          <a:xfrm>
            <a:off x="3657600" y="5120640"/>
            <a:ext cx="2148840" cy="68580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Trident +</a:t>
            </a:r>
          </a:p>
          <a:p>
            <a:pPr algn="ctr"/>
            <a:r>
              <a:rPr lang="en-US" sz="1300" b="0" dirty="0">
                <a:solidFill>
                  <a:srgbClr val="292223"/>
                </a:solidFill>
                <a:latin typeface="League Spartan"/>
              </a:rPr>
              <a:t>Trident Protect</a:t>
            </a:r>
          </a:p>
        </p:txBody>
      </p:sp>
      <p:sp>
        <p:nvSpPr>
          <p:cNvPr id="509" name="Diagram 509"/>
          <p:cNvSpPr/>
          <p:nvPr/>
        </p:nvSpPr>
        <p:spPr>
          <a:xfrm>
            <a:off x="3657600" y="5943600"/>
            <a:ext cx="2148840" cy="914400"/>
          </a:xfrm>
          <a:prstGeom prst="rect">
            <a:avLst/>
          </a:prstGeom>
          <a:solidFill>
            <a:srgbClr val="84663F"/>
          </a:solidFill>
          <a:ln>
            <a:noFill/>
          </a:ln>
        </p:spPr>
        <p:txBody>
          <a:bodyPr wrap="square" lIns="45720" tIns="27432" rIns="45720" bIns="27432" anchor="ctr">
            <a:normAutofit/>
          </a:bodyPr>
          <a:lstStyle/>
          <a:p>
            <a:pPr algn="ctr"/>
            <a:r>
              <a:rPr lang="en-US" sz="1400" b="0" dirty="0">
                <a:solidFill>
                  <a:srgbClr val="FFFFFF"/>
                </a:solidFill>
                <a:latin typeface="League Spartan"/>
              </a:rPr>
              <a:t>NetApp ONTAP</a:t>
            </a:r>
          </a:p>
        </p:txBody>
      </p:sp>
      <p:cxnSp>
        <p:nvCxnSpPr>
          <p:cNvPr id="510" name="Connector 510"/>
          <p:cNvCxnSpPr/>
          <p:nvPr/>
        </p:nvCxnSpPr>
        <p:spPr>
          <a:xfrm>
            <a:off x="7429500" y="3429000"/>
            <a:ext cx="0" cy="274320"/>
          </a:xfrm>
          <a:prstGeom prst="line">
            <a:avLst/>
          </a:prstGeom>
          <a:ln w="19050">
            <a:solidFill>
              <a:srgbClr val="8A7F80"/>
            </a:solidFill>
            <a:prstDash val="dash"/>
          </a:ln>
        </p:spPr>
      </p:cxnSp>
      <p:sp>
        <p:nvSpPr>
          <p:cNvPr id="511" name="Diagram 511"/>
          <p:cNvSpPr/>
          <p:nvPr/>
        </p:nvSpPr>
        <p:spPr>
          <a:xfrm>
            <a:off x="6217920" y="3703320"/>
            <a:ext cx="2423160" cy="333756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512" name="Diagram 512"/>
          <p:cNvSpPr/>
          <p:nvPr/>
        </p:nvSpPr>
        <p:spPr>
          <a:xfrm>
            <a:off x="6217920" y="3749039"/>
            <a:ext cx="2423160" cy="384048"/>
          </a:xfrm>
          <a:prstGeom prst="rect">
            <a:avLst/>
          </a:prstGeom>
          <a:noFill/>
          <a:ln>
            <a:noFill/>
          </a:ln>
        </p:spPr>
        <p:txBody>
          <a:bodyPr wrap="square" lIns="45720" tIns="27432" rIns="45720" bIns="27432" anchor="ctr">
            <a:normAutofit/>
          </a:bodyPr>
          <a:lstStyle/>
          <a:p>
            <a:pPr algn="ctr"/>
            <a:r>
              <a:rPr lang="en-US" sz="1300" b="1" dirty="0">
                <a:solidFill>
                  <a:srgbClr val="84663F"/>
                </a:solidFill>
                <a:latin typeface="League Spartan"/>
              </a:rPr>
              <a:t>DR SITE</a:t>
            </a:r>
          </a:p>
        </p:txBody>
      </p:sp>
      <p:sp>
        <p:nvSpPr>
          <p:cNvPr id="513" name="Diagram 513"/>
          <p:cNvSpPr/>
          <p:nvPr/>
        </p:nvSpPr>
        <p:spPr>
          <a:xfrm>
            <a:off x="6355080" y="4160520"/>
            <a:ext cx="2148840" cy="82296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OpenShift cluster</a:t>
            </a:r>
          </a:p>
          <a:p>
            <a:pPr algn="ctr"/>
            <a:r>
              <a:rPr lang="en-US" sz="1300" b="0" dirty="0">
                <a:solidFill>
                  <a:srgbClr val="292223"/>
                </a:solidFill>
                <a:latin typeface="League Spartan"/>
              </a:rPr>
              <a:t>containers + VMs</a:t>
            </a:r>
          </a:p>
        </p:txBody>
      </p:sp>
      <p:sp>
        <p:nvSpPr>
          <p:cNvPr id="514" name="Diagram 514"/>
          <p:cNvSpPr/>
          <p:nvPr/>
        </p:nvSpPr>
        <p:spPr>
          <a:xfrm>
            <a:off x="6355080" y="5120640"/>
            <a:ext cx="2148840" cy="68580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Trident +</a:t>
            </a:r>
          </a:p>
          <a:p>
            <a:pPr algn="ctr"/>
            <a:r>
              <a:rPr lang="en-US" sz="1300" b="0" dirty="0">
                <a:solidFill>
                  <a:srgbClr val="292223"/>
                </a:solidFill>
                <a:latin typeface="League Spartan"/>
              </a:rPr>
              <a:t>Trident Protect</a:t>
            </a:r>
          </a:p>
        </p:txBody>
      </p:sp>
      <p:sp>
        <p:nvSpPr>
          <p:cNvPr id="515" name="Diagram 515"/>
          <p:cNvSpPr/>
          <p:nvPr/>
        </p:nvSpPr>
        <p:spPr>
          <a:xfrm>
            <a:off x="6355080" y="5943600"/>
            <a:ext cx="2148840" cy="914400"/>
          </a:xfrm>
          <a:prstGeom prst="rect">
            <a:avLst/>
          </a:prstGeom>
          <a:solidFill>
            <a:srgbClr val="84663F"/>
          </a:solidFill>
          <a:ln>
            <a:noFill/>
          </a:ln>
        </p:spPr>
        <p:txBody>
          <a:bodyPr wrap="square" lIns="45720" tIns="27432" rIns="45720" bIns="27432" anchor="ctr">
            <a:normAutofit/>
          </a:bodyPr>
          <a:lstStyle/>
          <a:p>
            <a:pPr algn="ctr"/>
            <a:r>
              <a:rPr lang="en-US" sz="1400" b="0" dirty="0">
                <a:solidFill>
                  <a:srgbClr val="FFFFFF"/>
                </a:solidFill>
                <a:latin typeface="League Spartan"/>
              </a:rPr>
              <a:t>NetApp ONTAP</a:t>
            </a:r>
          </a:p>
        </p:txBody>
      </p:sp>
      <p:cxnSp>
        <p:nvCxnSpPr>
          <p:cNvPr id="516" name="Connector 516"/>
          <p:cNvCxnSpPr/>
          <p:nvPr/>
        </p:nvCxnSpPr>
        <p:spPr>
          <a:xfrm>
            <a:off x="5943600" y="6400800"/>
            <a:ext cx="411480" cy="0"/>
          </a:xfrm>
          <a:prstGeom prst="line">
            <a:avLst/>
          </a:prstGeom>
          <a:ln w="25400">
            <a:solidFill>
              <a:srgbClr val="292223"/>
            </a:solidFill>
            <a:tailEnd type="triangle"/>
          </a:ln>
        </p:spPr>
      </p:cxnSp>
      <p:sp>
        <p:nvSpPr>
          <p:cNvPr id="517" name="Diagram 517"/>
          <p:cNvSpPr/>
          <p:nvPr/>
        </p:nvSpPr>
        <p:spPr>
          <a:xfrm>
            <a:off x="3520440" y="7132320"/>
            <a:ext cx="5120640" cy="411480"/>
          </a:xfrm>
          <a:prstGeom prst="rect">
            <a:avLst/>
          </a:prstGeom>
          <a:noFill/>
          <a:ln>
            <a:noFill/>
          </a:ln>
        </p:spPr>
        <p:txBody>
          <a:bodyPr wrap="square" lIns="45720" tIns="27432" rIns="45720" bIns="27432" anchor="ctr">
            <a:normAutofit/>
          </a:bodyPr>
          <a:lstStyle/>
          <a:p>
            <a:pPr algn="ctr"/>
            <a:r>
              <a:rPr lang="en-US" sz="1300" b="1" dirty="0">
                <a:solidFill>
                  <a:srgbClr val="292223"/>
                </a:solidFill>
                <a:latin typeface="League Spartan"/>
              </a:rPr>
              <a:t>SnapMirror replication, DC to DR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6</a:t>
            </a:r>
          </a:p>
        </p:txBody>
      </p:sp>
      <p:sp>
        <p:nvSpPr>
          <p:cNvPr id="13" name="Text 10"/>
          <p:cNvSpPr txBox="1"/>
          <p:nvPr/>
        </p:nvSpPr>
        <p:spPr>
          <a:xfrm>
            <a:off x="6256325" y="2468880"/>
            <a:ext cx="5029200" cy="545958"/>
          </a:xfrm>
          <a:prstGeom prst="rect">
            <a:avLst/>
          </a:prstGeom>
          <a:noFill/>
          <a:ln/>
        </p:spPr>
        <p:txBody>
          <a:bodyPr wrap="square" lIns="91440" tIns="45720" rIns="91440" bIns="45720" rtlCol="0" anchor="t"/>
          <a:lstStyle/>
          <a:p>
            <a:pP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Containers with ACM</a:t>
            </a:r>
          </a:p>
        </p:txBody>
      </p:sp>
      <p:sp>
        <p:nvSpPr>
          <p:cNvPr id="14" name="Text 11"/>
          <p:cNvSpPr txBox="1"/>
          <p:nvPr/>
        </p:nvSpPr>
        <p:spPr>
          <a:xfrm>
            <a:off x="6256325" y="3017520"/>
            <a:ext cx="5120640" cy="1600200"/>
          </a:xfrm>
          <a:prstGeom prst="rect">
            <a:avLst/>
          </a:prstGeom>
          <a:noFill/>
          <a:ln/>
        </p:spPr>
        <p:txBody>
          <a:bodyPr wrap="square" lIns="91440" tIns="45720" rIns="91440" bIns="45720" rtlCol="0" anchor="t"/>
          <a:lstStyle/>
          <a:p>
            <a:pPr indent="0" marL="0">
              <a:lnSpc>
                <a:spcPct val="90000"/>
              </a:lnSpc>
              <a:buNone/>
            </a:pPr>
            <a:r>
              <a:rPr lang="en-US" sz="3800" dirty="0">
                <a:solidFill>
                  <a:srgbClr val="292223"/>
                </a:solidFill>
                <a:latin typeface="Bodoni Moda" pitchFamily="34" charset="0"/>
                <a:ea typeface="Bodoni Moda" pitchFamily="34" charset="-122"/>
                <a:cs typeface="Bodoni Moda" pitchFamily="34" charset="-120"/>
              </a:rPr>
              <a:t>One hub, two clusters, one application</a:t>
            </a:r>
          </a:p>
        </p:txBody>
      </p:sp>
      <p:sp>
        <p:nvSpPr>
          <p:cNvPr id="15" name="Text 12"/>
          <p:cNvSpPr txBox="1"/>
          <p:nvPr/>
        </p:nvSpPr>
        <p:spPr>
          <a:xfrm>
            <a:off x="6256325" y="4892040"/>
            <a:ext cx="3955694"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000000"/>
                </a:solidFill>
                <a:latin typeface="Bodoni Moda" pitchFamily="34" charset="0"/>
                <a:ea typeface="Bodoni Moda" pitchFamily="34" charset="-122"/>
                <a:cs typeface="Bodoni Moda" pitchFamily="34" charset="-120"/>
              </a:rPr>
              <a:t>HOW IT WORKS</a:t>
            </a:r>
          </a:p>
        </p:txBody>
      </p:sp>
      <p:sp>
        <p:nvSpPr>
          <p:cNvPr id="16" name="Text 13"/>
          <p:cNvSpPr txBox="1"/>
          <p:nvPr/>
        </p:nvSpPr>
        <p:spPr>
          <a:xfrm>
            <a:off x="6256325" y="5349240"/>
            <a:ext cx="5040173" cy="2651760"/>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ACM with OpenShift GitOps deploys the same application definition from Git to the primary and DR clusters, selected through Placement.</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Trident Protect replicates the application and its volumes to the DR cluster with SnapMirror, using an AppMirrorRelationship.</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At failover, the DR copy is promoted and runs on the DR cluster; ACM keeps the configuration consistent and visible from one console.</a:t>
            </a:r>
          </a:p>
        </p:txBody>
      </p:sp>
      <p:sp>
        <p:nvSpPr>
          <p:cNvPr id="319" name="Diagram 319"/>
          <p:cNvSpPr/>
          <p:nvPr/>
        </p:nvSpPr>
        <p:spPr>
          <a:xfrm>
            <a:off x="685800" y="1737360"/>
            <a:ext cx="2148840" cy="77724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Git repository</a:t>
            </a:r>
          </a:p>
          <a:p>
            <a:pPr algn="ctr"/>
            <a:r>
              <a:rPr lang="en-US" sz="1100" b="0" dirty="0">
                <a:solidFill>
                  <a:srgbClr val="292223"/>
                </a:solidFill>
                <a:latin typeface="League Spartan"/>
              </a:rPr>
              <a:t>application manifests</a:t>
            </a:r>
          </a:p>
        </p:txBody>
      </p:sp>
      <p:sp>
        <p:nvSpPr>
          <p:cNvPr id="320" name="Diagram 320"/>
          <p:cNvSpPr/>
          <p:nvPr/>
        </p:nvSpPr>
        <p:spPr>
          <a:xfrm>
            <a:off x="3200400" y="1737360"/>
            <a:ext cx="2606040" cy="777240"/>
          </a:xfrm>
          <a:prstGeom prst="rect">
            <a:avLst/>
          </a:prstGeom>
          <a:solidFill>
            <a:srgbClr val="3E3233"/>
          </a:solidFill>
          <a:ln>
            <a:noFill/>
          </a:ln>
        </p:spPr>
        <p:txBody>
          <a:bodyPr wrap="square" lIns="45720" tIns="27432" rIns="45720" bIns="27432" anchor="ctr">
            <a:normAutofit/>
          </a:bodyPr>
          <a:lstStyle/>
          <a:p>
            <a:pPr algn="ctr"/>
            <a:r>
              <a:rPr lang="en-US" sz="1100" b="0" dirty="0">
                <a:solidFill>
                  <a:srgbClr val="FFFFFF"/>
                </a:solidFill>
                <a:latin typeface="League Spartan"/>
              </a:rPr>
              <a:t>ACM hub</a:t>
            </a:r>
          </a:p>
          <a:p>
            <a:pPr algn="ctr"/>
            <a:r>
              <a:rPr lang="en-US" sz="1100" b="0" dirty="0">
                <a:solidFill>
                  <a:srgbClr val="FFFFFF"/>
                </a:solidFill>
                <a:latin typeface="League Spartan"/>
              </a:rPr>
              <a:t>GitOps (Argo CD) + Placement</a:t>
            </a:r>
          </a:p>
        </p:txBody>
      </p:sp>
      <p:cxnSp>
        <p:nvCxnSpPr>
          <p:cNvPr id="321" name="Connector 321"/>
          <p:cNvCxnSpPr/>
          <p:nvPr/>
        </p:nvCxnSpPr>
        <p:spPr>
          <a:xfrm>
            <a:off x="2834640" y="2125980"/>
            <a:ext cx="365760" cy="0"/>
          </a:xfrm>
          <a:prstGeom prst="line">
            <a:avLst/>
          </a:prstGeom>
          <a:ln w="19050">
            <a:solidFill>
              <a:srgbClr val="292223"/>
            </a:solidFill>
            <a:tailEnd type="triangle"/>
          </a:ln>
        </p:spPr>
      </p:cxnSp>
      <p:cxnSp>
        <p:nvCxnSpPr>
          <p:cNvPr id="322" name="Connector 322"/>
          <p:cNvCxnSpPr/>
          <p:nvPr/>
        </p:nvCxnSpPr>
        <p:spPr>
          <a:xfrm flipH="1">
            <a:off x="1783080" y="2514600"/>
            <a:ext cx="2697480" cy="731520"/>
          </a:xfrm>
          <a:prstGeom prst="line">
            <a:avLst/>
          </a:prstGeom>
          <a:ln w="19050">
            <a:solidFill>
              <a:srgbClr val="A9A2A2"/>
            </a:solidFill>
            <a:prstDash val="dash"/>
            <a:tailEnd type="triangle"/>
          </a:ln>
        </p:spPr>
      </p:cxnSp>
      <p:cxnSp>
        <p:nvCxnSpPr>
          <p:cNvPr id="323" name="Connector 323"/>
          <p:cNvCxnSpPr/>
          <p:nvPr/>
        </p:nvCxnSpPr>
        <p:spPr>
          <a:xfrm>
            <a:off x="4480560" y="2514600"/>
            <a:ext cx="320040" cy="731520"/>
          </a:xfrm>
          <a:prstGeom prst="line">
            <a:avLst/>
          </a:prstGeom>
          <a:ln w="19050">
            <a:solidFill>
              <a:srgbClr val="A9A2A2"/>
            </a:solidFill>
            <a:prstDash val="dash"/>
            <a:tailEnd type="triangle"/>
          </a:ln>
        </p:spPr>
      </p:cxnSp>
      <p:sp>
        <p:nvSpPr>
          <p:cNvPr id="324" name="Diagram 324"/>
          <p:cNvSpPr/>
          <p:nvPr/>
        </p:nvSpPr>
        <p:spPr>
          <a:xfrm>
            <a:off x="685800" y="3246120"/>
            <a:ext cx="2194560" cy="3291840"/>
          </a:xfrm>
          <a:prstGeom prst="rect">
            <a:avLst/>
          </a:prstGeom>
          <a:noFill/>
          <a:ln w="12700">
            <a:solidFill>
              <a:srgbClr val="A9A2A2"/>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325" name="Diagram 325"/>
          <p:cNvSpPr/>
          <p:nvPr/>
        </p:nvSpPr>
        <p:spPr>
          <a:xfrm>
            <a:off x="685800" y="3291840"/>
            <a:ext cx="2194560" cy="365760"/>
          </a:xfrm>
          <a:prstGeom prst="rect">
            <a:avLst/>
          </a:prstGeom>
          <a:noFill/>
          <a:ln>
            <a:noFill/>
          </a:ln>
        </p:spPr>
        <p:txBody>
          <a:bodyPr wrap="square" lIns="45720" tIns="27432" rIns="45720" bIns="27432" anchor="ctr">
            <a:normAutofit/>
          </a:bodyPr>
          <a:lstStyle/>
          <a:p>
            <a:pPr algn="ctr"/>
            <a:r>
              <a:rPr lang="en-US" sz="1000" b="1" dirty="0">
                <a:solidFill>
                  <a:srgbClr val="84663F"/>
                </a:solidFill>
                <a:latin typeface="League Spartan"/>
              </a:rPr>
              <a:t>PRIMARY CLUSTER (DC)</a:t>
            </a:r>
          </a:p>
        </p:txBody>
      </p:sp>
      <p:sp>
        <p:nvSpPr>
          <p:cNvPr id="326" name="Diagram 326"/>
          <p:cNvSpPr/>
          <p:nvPr/>
        </p:nvSpPr>
        <p:spPr>
          <a:xfrm>
            <a:off x="822960" y="3703320"/>
            <a:ext cx="1920240" cy="77724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Application</a:t>
            </a:r>
          </a:p>
          <a:p>
            <a:pPr algn="ctr"/>
            <a:r>
              <a:rPr lang="en-US" sz="1100" b="0" dirty="0">
                <a:solidFill>
                  <a:srgbClr val="292223"/>
                </a:solidFill>
                <a:latin typeface="League Spartan"/>
              </a:rPr>
              <a:t>active</a:t>
            </a:r>
          </a:p>
        </p:txBody>
      </p:sp>
      <p:sp>
        <p:nvSpPr>
          <p:cNvPr id="327" name="Diagram 327"/>
          <p:cNvSpPr/>
          <p:nvPr/>
        </p:nvSpPr>
        <p:spPr>
          <a:xfrm>
            <a:off x="822960" y="4617720"/>
            <a:ext cx="1920240" cy="6400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Trident Protect</a:t>
            </a:r>
          </a:p>
        </p:txBody>
      </p:sp>
      <p:sp>
        <p:nvSpPr>
          <p:cNvPr id="328" name="Diagram 328"/>
          <p:cNvSpPr/>
          <p:nvPr/>
        </p:nvSpPr>
        <p:spPr>
          <a:xfrm>
            <a:off x="822960" y="5394960"/>
            <a:ext cx="1920240" cy="914400"/>
          </a:xfrm>
          <a:prstGeom prst="rect">
            <a:avLst/>
          </a:prstGeom>
          <a:solidFill>
            <a:srgbClr val="84663F"/>
          </a:solidFill>
          <a:ln>
            <a:noFill/>
          </a:ln>
        </p:spPr>
        <p:txBody>
          <a:bodyPr wrap="square" lIns="45720" tIns="27432" rIns="45720" bIns="27432" anchor="ctr">
            <a:normAutofit/>
          </a:bodyPr>
          <a:lstStyle/>
          <a:p>
            <a:pPr algn="ctr"/>
            <a:r>
              <a:rPr lang="en-US" sz="1100" b="0" dirty="0">
                <a:solidFill>
                  <a:srgbClr val="FFFFFF"/>
                </a:solidFill>
                <a:latin typeface="League Spartan"/>
              </a:rPr>
              <a:t>NetApp ONTAP</a:t>
            </a:r>
          </a:p>
          <a:p>
            <a:pPr algn="ctr"/>
            <a:r>
              <a:rPr lang="en-US" sz="1100" b="0" dirty="0">
                <a:solidFill>
                  <a:srgbClr val="FFFFFF"/>
                </a:solidFill>
                <a:latin typeface="League Spartan"/>
              </a:rPr>
              <a:t>via Trident CSI</a:t>
            </a:r>
          </a:p>
        </p:txBody>
      </p:sp>
      <p:sp>
        <p:nvSpPr>
          <p:cNvPr id="329" name="Diagram 329"/>
          <p:cNvSpPr/>
          <p:nvPr/>
        </p:nvSpPr>
        <p:spPr>
          <a:xfrm>
            <a:off x="3611880" y="3246120"/>
            <a:ext cx="2194560" cy="3291840"/>
          </a:xfrm>
          <a:prstGeom prst="rect">
            <a:avLst/>
          </a:prstGeom>
          <a:noFill/>
          <a:ln w="12700">
            <a:solidFill>
              <a:srgbClr val="A9A2A2"/>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330" name="Diagram 330"/>
          <p:cNvSpPr/>
          <p:nvPr/>
        </p:nvSpPr>
        <p:spPr>
          <a:xfrm>
            <a:off x="3611880" y="3291840"/>
            <a:ext cx="2194560" cy="365760"/>
          </a:xfrm>
          <a:prstGeom prst="rect">
            <a:avLst/>
          </a:prstGeom>
          <a:noFill/>
          <a:ln>
            <a:noFill/>
          </a:ln>
        </p:spPr>
        <p:txBody>
          <a:bodyPr wrap="square" lIns="45720" tIns="27432" rIns="45720" bIns="27432" anchor="ctr">
            <a:normAutofit/>
          </a:bodyPr>
          <a:lstStyle/>
          <a:p>
            <a:pPr algn="ctr"/>
            <a:r>
              <a:rPr lang="en-US" sz="1000" b="1" dirty="0">
                <a:solidFill>
                  <a:srgbClr val="84663F"/>
                </a:solidFill>
                <a:latin typeface="League Spartan"/>
              </a:rPr>
              <a:t>DR CLUSTER</a:t>
            </a:r>
          </a:p>
        </p:txBody>
      </p:sp>
      <p:sp>
        <p:nvSpPr>
          <p:cNvPr id="331" name="Diagram 331"/>
          <p:cNvSpPr/>
          <p:nvPr/>
        </p:nvSpPr>
        <p:spPr>
          <a:xfrm>
            <a:off x="3749040" y="3703320"/>
            <a:ext cx="1920240" cy="77724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Application replica</a:t>
            </a:r>
          </a:p>
          <a:p>
            <a:pPr algn="ctr"/>
            <a:r>
              <a:rPr lang="en-US" sz="1100" b="0" dirty="0">
                <a:solidFill>
                  <a:srgbClr val="292223"/>
                </a:solidFill>
                <a:latin typeface="League Spartan"/>
              </a:rPr>
              <a:t>promoted at failover</a:t>
            </a:r>
          </a:p>
        </p:txBody>
      </p:sp>
      <p:sp>
        <p:nvSpPr>
          <p:cNvPr id="332" name="Diagram 332"/>
          <p:cNvSpPr/>
          <p:nvPr/>
        </p:nvSpPr>
        <p:spPr>
          <a:xfrm>
            <a:off x="3749040" y="4617720"/>
            <a:ext cx="1920240" cy="640080"/>
          </a:xfrm>
          <a:prstGeom prst="rect">
            <a:avLst/>
          </a:prstGeom>
          <a:solidFill>
            <a:srgbClr val="D9C6AE"/>
          </a:solidFill>
          <a:ln>
            <a:noFill/>
          </a:ln>
        </p:spPr>
        <p:txBody>
          <a:bodyPr wrap="square" lIns="45720" tIns="27432" rIns="45720" bIns="27432" anchor="ctr">
            <a:normAutofit/>
          </a:bodyPr>
          <a:lstStyle/>
          <a:p>
            <a:pPr algn="ctr"/>
            <a:r>
              <a:rPr lang="en-US" sz="1100" b="0" dirty="0">
                <a:solidFill>
                  <a:srgbClr val="292223"/>
                </a:solidFill>
                <a:latin typeface="League Spartan"/>
              </a:rPr>
              <a:t>Trident Protect</a:t>
            </a:r>
          </a:p>
        </p:txBody>
      </p:sp>
      <p:sp>
        <p:nvSpPr>
          <p:cNvPr id="333" name="Diagram 333"/>
          <p:cNvSpPr/>
          <p:nvPr/>
        </p:nvSpPr>
        <p:spPr>
          <a:xfrm>
            <a:off x="3749040" y="5394960"/>
            <a:ext cx="1920240" cy="914400"/>
          </a:xfrm>
          <a:prstGeom prst="rect">
            <a:avLst/>
          </a:prstGeom>
          <a:solidFill>
            <a:srgbClr val="84663F"/>
          </a:solidFill>
          <a:ln>
            <a:noFill/>
          </a:ln>
        </p:spPr>
        <p:txBody>
          <a:bodyPr wrap="square" lIns="45720" tIns="27432" rIns="45720" bIns="27432" anchor="ctr">
            <a:normAutofit/>
          </a:bodyPr>
          <a:lstStyle/>
          <a:p>
            <a:pPr algn="ctr"/>
            <a:r>
              <a:rPr lang="en-US" sz="1100" b="0" dirty="0">
                <a:solidFill>
                  <a:srgbClr val="FFFFFF"/>
                </a:solidFill>
                <a:latin typeface="League Spartan"/>
              </a:rPr>
              <a:t>NetApp ONTAP</a:t>
            </a:r>
          </a:p>
          <a:p>
            <a:pPr algn="ctr"/>
            <a:r>
              <a:rPr lang="en-US" sz="1100" b="0" dirty="0">
                <a:solidFill>
                  <a:srgbClr val="FFFFFF"/>
                </a:solidFill>
                <a:latin typeface="League Spartan"/>
              </a:rPr>
              <a:t>via Trident CSI</a:t>
            </a:r>
          </a:p>
        </p:txBody>
      </p:sp>
      <p:cxnSp>
        <p:nvCxnSpPr>
          <p:cNvPr id="334" name="Connector 334"/>
          <p:cNvCxnSpPr/>
          <p:nvPr/>
        </p:nvCxnSpPr>
        <p:spPr>
          <a:xfrm>
            <a:off x="2743200" y="4937760"/>
            <a:ext cx="1005840" cy="0"/>
          </a:xfrm>
          <a:prstGeom prst="line">
            <a:avLst/>
          </a:prstGeom>
          <a:ln w="19050">
            <a:solidFill>
              <a:srgbClr val="292223"/>
            </a:solidFill>
            <a:tailEnd type="triangle"/>
          </a:ln>
        </p:spPr>
      </p:cxnSp>
      <p:cxnSp>
        <p:nvCxnSpPr>
          <p:cNvPr id="335" name="Connector 335"/>
          <p:cNvCxnSpPr/>
          <p:nvPr/>
        </p:nvCxnSpPr>
        <p:spPr>
          <a:xfrm>
            <a:off x="2743200" y="5852160"/>
            <a:ext cx="1005840" cy="0"/>
          </a:xfrm>
          <a:prstGeom prst="line">
            <a:avLst/>
          </a:prstGeom>
          <a:ln w="19050">
            <a:solidFill>
              <a:srgbClr val="292223"/>
            </a:solidFill>
            <a:tailEnd type="triangle"/>
          </a:ln>
        </p:spPr>
      </p:cxnSp>
      <p:sp>
        <p:nvSpPr>
          <p:cNvPr id="336" name="Diagram 336"/>
          <p:cNvSpPr/>
          <p:nvPr/>
        </p:nvSpPr>
        <p:spPr>
          <a:xfrm>
            <a:off x="685800" y="6675120"/>
            <a:ext cx="5120640" cy="685800"/>
          </a:xfrm>
          <a:prstGeom prst="rect">
            <a:avLst/>
          </a:prstGeom>
          <a:noFill/>
          <a:ln>
            <a:noFill/>
          </a:ln>
        </p:spPr>
        <p:txBody>
          <a:bodyPr wrap="square" lIns="45720" tIns="27432" rIns="45720" bIns="27432" anchor="ctr">
            <a:normAutofit/>
          </a:bodyPr>
          <a:lstStyle/>
          <a:p>
            <a:pPr algn="ctr"/>
            <a:r>
              <a:rPr lang="en-US" sz="1100" b="0" dirty="0">
                <a:solidFill>
                  <a:srgbClr val="292223"/>
                </a:solidFill>
                <a:latin typeface="League Spartan"/>
              </a:rPr>
              <a:t>AppMirrorRelationship: app metadata and volumes</a:t>
            </a:r>
          </a:p>
          <a:p>
            <a:pPr algn="ctr"/>
            <a:r>
              <a:rPr lang="en-US" sz="1100" b="0" dirty="0">
                <a:solidFill>
                  <a:srgbClr val="292223"/>
                </a:solidFill>
                <a:latin typeface="League Spartan"/>
              </a:rPr>
              <a:t>replicated with SnapMirror, DC to DR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5</a:t>
            </a:r>
          </a:p>
        </p:txBody>
      </p:sp>
      <p:sp>
        <p:nvSpPr>
          <p:cNvPr id="7" name="Text 5"/>
          <p:cNvSpPr txBox="1"/>
          <p:nvPr/>
        </p:nvSpPr>
        <p:spPr>
          <a:xfrm>
            <a:off x="442570" y="1182718"/>
            <a:ext cx="3657600" cy="545958"/>
          </a:xfrm>
          <a:prstGeom prst="rect">
            <a:avLst/>
          </a:prstGeom>
          <a:noFill/>
          <a:ln/>
        </p:spPr>
        <p:txBody>
          <a:bodyPr wrap="square" lIns="91440" tIns="45720" rIns="91440" bIns="45720" rtlCol="0" anchor="t"/>
          <a:lstStyle/>
          <a:p>
            <a:pP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Protection tiers</a:t>
            </a:r>
          </a:p>
        </p:txBody>
      </p:sp>
      <p:sp>
        <p:nvSpPr>
          <p:cNvPr id="8" name="Text 6"/>
          <p:cNvSpPr txBox="1"/>
          <p:nvPr/>
        </p:nvSpPr>
        <p:spPr>
          <a:xfrm>
            <a:off x="442570" y="1728676"/>
            <a:ext cx="5120640" cy="1371600"/>
          </a:xfrm>
          <a:prstGeom prst="rect">
            <a:avLst/>
          </a:prstGeom>
          <a:noFill/>
          <a:ln/>
        </p:spPr>
        <p:txBody>
          <a:bodyPr wrap="square" lIns="91440" tIns="45720" rIns="91440" bIns="45720" rtlCol="0" anchor="t"/>
          <a:lstStyle/>
          <a:p>
            <a:pPr indent="0" marL="0">
              <a:lnSpc>
                <a:spcPct val="90000"/>
              </a:lnSpc>
              <a:buNone/>
            </a:pPr>
            <a:r>
              <a:rPr lang="en-US" sz="4000" dirty="0">
                <a:solidFill>
                  <a:srgbClr val="292223"/>
                </a:solidFill>
                <a:latin typeface="Bodoni Moda" pitchFamily="34" charset="0"/>
                <a:ea typeface="Bodoni Moda" pitchFamily="34" charset="-122"/>
                <a:cs typeface="Bodoni Moda" pitchFamily="34" charset="-120"/>
              </a:rPr>
              <a:t>Match each service to a tier</a:t>
            </a:r>
          </a:p>
        </p:txBody>
      </p:sp>
      <p:sp>
        <p:nvSpPr>
          <p:cNvPr id="9" name="Shape 7"/>
          <p:cNvSpPr/>
          <p:nvPr/>
        </p:nvSpPr>
        <p:spPr>
          <a:xfrm flipV="1">
            <a:off x="548640" y="1600200"/>
            <a:ext cx="10607040" cy="2926080"/>
          </a:xfrm>
          <a:prstGeom prst="line">
            <a:avLst/>
          </a:prstGeom>
          <a:noFill/>
          <a:ln w="12700">
            <a:solidFill>
              <a:srgbClr val="D8D8D8"/>
            </a:solidFill>
            <a:prstDash val="solid"/>
          </a:ln>
        </p:spPr>
      </p:sp>
      <p:sp>
        <p:nvSpPr>
          <p:cNvPr id="10" name="Shape 8"/>
          <p:cNvSpPr/>
          <p:nvPr/>
        </p:nvSpPr>
        <p:spPr>
          <a:xfrm flipV="1">
            <a:off x="822960" y="4480560"/>
            <a:ext cx="10789920" cy="1691640"/>
          </a:xfrm>
          <a:prstGeom prst="line">
            <a:avLst/>
          </a:prstGeom>
          <a:noFill/>
          <a:ln w="12700">
            <a:solidFill>
              <a:srgbClr val="D8D8D8"/>
            </a:solidFill>
            <a:prstDash val="solid"/>
          </a:ln>
        </p:spPr>
      </p:sp>
      <p:sp>
        <p:nvSpPr>
          <p:cNvPr id="11" name="Shape 9"/>
          <p:cNvSpPr/>
          <p:nvPr/>
        </p:nvSpPr>
        <p:spPr>
          <a:xfrm>
            <a:off x="548640" y="4572000"/>
            <a:ext cx="1371600" cy="1371600"/>
          </a:xfrm>
          <a:prstGeom prst="ellipse">
            <a:avLst/>
          </a:prstGeom>
          <a:solidFill>
            <a:srgbClr val="9D878C"/>
          </a:solidFill>
          <a:ln/>
        </p:spPr>
      </p:sp>
      <p:sp>
        <p:nvSpPr>
          <p:cNvPr id="12" name="Text 10"/>
          <p:cNvSpPr txBox="1"/>
          <p:nvPr/>
        </p:nvSpPr>
        <p:spPr>
          <a:xfrm>
            <a:off x="548640" y="4800600"/>
            <a:ext cx="1371600" cy="914400"/>
          </a:xfrm>
          <a:prstGeom prst="rect">
            <a:avLst/>
          </a:prstGeom>
          <a:noFill/>
          <a:ln/>
        </p:spPr>
        <p:txBody>
          <a:bodyPr wrap="square" lIns="91440" tIns="45720" rIns="91440" bIns="45720" rtlCol="0" anchor="t"/>
          <a:lstStyle/>
          <a:p>
            <a:pPr algn="ctr" indent="0" marL="0">
              <a:lnSpc>
                <a:spcPct val="100000"/>
              </a:lnSpc>
              <a:buNone/>
            </a:pPr>
            <a:r>
              <a:rPr lang="en-US" sz="3200" b="1" dirty="0">
                <a:solidFill>
                  <a:srgbClr val="FFFFFF"/>
                </a:solidFill>
                <a:latin typeface="Bodoni Moda" pitchFamily="34" charset="0"/>
                <a:ea typeface="Bodoni Moda" pitchFamily="34" charset="-122"/>
                <a:cs typeface="Bodoni Moda" pitchFamily="34" charset="-120"/>
              </a:rPr>
              <a:t>01</a:t>
            </a:r>
          </a:p>
        </p:txBody>
      </p:sp>
      <p:sp>
        <p:nvSpPr>
          <p:cNvPr id="13" name="Text 11"/>
          <p:cNvSpPr txBox="1"/>
          <p:nvPr/>
        </p:nvSpPr>
        <p:spPr>
          <a:xfrm>
            <a:off x="548640" y="6355080"/>
            <a:ext cx="2651760"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Snapshots</a:t>
            </a:r>
          </a:p>
        </p:txBody>
      </p:sp>
      <p:sp>
        <p:nvSpPr>
          <p:cNvPr id="14" name="Text 12"/>
          <p:cNvSpPr txBox="1"/>
          <p:nvPr/>
        </p:nvSpPr>
        <p:spPr>
          <a:xfrm>
            <a:off x="548640" y="6812280"/>
            <a:ext cx="2651760" cy="1234440"/>
          </a:xfrm>
          <a:prstGeom prst="rect">
            <a:avLst/>
          </a:prstGeom>
          <a:noFill/>
          <a:ln/>
        </p:spPr>
        <p:txBody>
          <a:bodyPr wrap="square" lIns="91440" tIns="45720" rIns="91440" bIns="45720" rtlCol="0" anchor="t"/>
          <a:lstStyle/>
          <a:p>
            <a:pPr indent="0" marL="0">
              <a:lnSpc>
                <a:spcPct val="130000"/>
              </a:lnSpc>
              <a:buNone/>
            </a:pPr>
            <a:r>
              <a:rPr lang="en-US" sz="1150" dirty="0">
                <a:solidFill>
                  <a:srgbClr val="000000"/>
                </a:solidFill>
                <a:latin typeface="League Spartan" pitchFamily="34" charset="0"/>
                <a:ea typeface="League Spartan" pitchFamily="34" charset="-122"/>
                <a:cs typeface="League Spartan" pitchFamily="34" charset="-120"/>
              </a:rPr>
              <a:t>Point-in-time ONTAP copies on the same system. RPO: snapshot interval. Fast restore, but no protection from site loss.</a:t>
            </a:r>
          </a:p>
        </p:txBody>
      </p:sp>
      <p:sp>
        <p:nvSpPr>
          <p:cNvPr id="15" name="Shape 13"/>
          <p:cNvSpPr/>
          <p:nvPr/>
        </p:nvSpPr>
        <p:spPr>
          <a:xfrm>
            <a:off x="3429000" y="3749039"/>
            <a:ext cx="1645920" cy="1645920"/>
          </a:xfrm>
          <a:prstGeom prst="ellipse">
            <a:avLst/>
          </a:prstGeom>
          <a:solidFill>
            <a:srgbClr val="BF9482"/>
          </a:solidFill>
          <a:ln/>
        </p:spPr>
      </p:sp>
      <p:sp>
        <p:nvSpPr>
          <p:cNvPr id="16" name="Text 14"/>
          <p:cNvSpPr txBox="1"/>
          <p:nvPr/>
        </p:nvSpPr>
        <p:spPr>
          <a:xfrm>
            <a:off x="3429000" y="4114800"/>
            <a:ext cx="1645920" cy="914400"/>
          </a:xfrm>
          <a:prstGeom prst="rect">
            <a:avLst/>
          </a:prstGeom>
          <a:noFill/>
          <a:ln/>
        </p:spPr>
        <p:txBody>
          <a:bodyPr wrap="square" lIns="91440" tIns="45720" rIns="91440" bIns="45720" rtlCol="0" anchor="t"/>
          <a:lstStyle/>
          <a:p>
            <a:pPr algn="ctr" indent="0" marL="0">
              <a:lnSpc>
                <a:spcPct val="100000"/>
              </a:lnSpc>
              <a:buNone/>
            </a:pPr>
            <a:r>
              <a:rPr lang="en-US" sz="3200" b="1" dirty="0">
                <a:solidFill>
                  <a:srgbClr val="FFFFFF"/>
                </a:solidFill>
                <a:latin typeface="Bodoni Moda" pitchFamily="34" charset="0"/>
                <a:ea typeface="Bodoni Moda" pitchFamily="34" charset="-122"/>
                <a:cs typeface="Bodoni Moda" pitchFamily="34" charset="-120"/>
              </a:rPr>
              <a:t>02</a:t>
            </a:r>
          </a:p>
        </p:txBody>
      </p:sp>
      <p:sp>
        <p:nvSpPr>
          <p:cNvPr id="17" name="Text 15"/>
          <p:cNvSpPr txBox="1"/>
          <p:nvPr/>
        </p:nvSpPr>
        <p:spPr>
          <a:xfrm>
            <a:off x="3429000" y="6355080"/>
            <a:ext cx="2651760"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Backup</a:t>
            </a:r>
          </a:p>
        </p:txBody>
      </p:sp>
      <p:sp>
        <p:nvSpPr>
          <p:cNvPr id="18" name="Text 16"/>
          <p:cNvSpPr txBox="1"/>
          <p:nvPr/>
        </p:nvSpPr>
        <p:spPr>
          <a:xfrm>
            <a:off x="3429000" y="6812280"/>
            <a:ext cx="2651760" cy="1234440"/>
          </a:xfrm>
          <a:prstGeom prst="rect">
            <a:avLst/>
          </a:prstGeom>
          <a:noFill/>
          <a:ln/>
        </p:spPr>
        <p:txBody>
          <a:bodyPr wrap="square" lIns="91440" tIns="45720" rIns="91440" bIns="45720" rtlCol="0" anchor="t"/>
          <a:lstStyle/>
          <a:p>
            <a:pPr indent="0" marL="0">
              <a:lnSpc>
                <a:spcPct val="130000"/>
              </a:lnSpc>
              <a:buNone/>
            </a:pPr>
            <a:r>
              <a:rPr lang="en-US" sz="1150" dirty="0">
                <a:solidFill>
                  <a:srgbClr val="000000"/>
                </a:solidFill>
                <a:latin typeface="League Spartan" pitchFamily="34" charset="0"/>
                <a:ea typeface="League Spartan" pitchFamily="34" charset="-122"/>
                <a:cs typeface="League Spartan" pitchFamily="34" charset="-120"/>
              </a:rPr>
              <a:t>Copies in object storage with Trident Protect or OADP. RPO: backup schedule. RTO is longest, as data must be restored.</a:t>
            </a:r>
          </a:p>
        </p:txBody>
      </p:sp>
      <p:sp>
        <p:nvSpPr>
          <p:cNvPr id="19" name="Shape 17"/>
          <p:cNvSpPr/>
          <p:nvPr/>
        </p:nvSpPr>
        <p:spPr>
          <a:xfrm>
            <a:off x="6309360" y="2926080"/>
            <a:ext cx="1920240" cy="1920240"/>
          </a:xfrm>
          <a:prstGeom prst="ellipse">
            <a:avLst/>
          </a:prstGeom>
          <a:solidFill>
            <a:srgbClr val="BFA589"/>
          </a:solidFill>
          <a:ln/>
        </p:spPr>
      </p:sp>
      <p:sp>
        <p:nvSpPr>
          <p:cNvPr id="20" name="Text 18"/>
          <p:cNvSpPr txBox="1"/>
          <p:nvPr/>
        </p:nvSpPr>
        <p:spPr>
          <a:xfrm>
            <a:off x="6309360" y="3429000"/>
            <a:ext cx="1920240" cy="914400"/>
          </a:xfrm>
          <a:prstGeom prst="rect">
            <a:avLst/>
          </a:prstGeom>
          <a:noFill/>
          <a:ln/>
        </p:spPr>
        <p:txBody>
          <a:bodyPr wrap="square" lIns="91440" tIns="45720" rIns="91440" bIns="45720" rtlCol="0" anchor="t"/>
          <a:lstStyle/>
          <a:p>
            <a:pPr algn="ctr" indent="0" marL="0">
              <a:lnSpc>
                <a:spcPct val="100000"/>
              </a:lnSpc>
              <a:buNone/>
            </a:pPr>
            <a:r>
              <a:rPr lang="en-US" sz="3200" b="1" dirty="0">
                <a:solidFill>
                  <a:srgbClr val="FFFFFF"/>
                </a:solidFill>
                <a:latin typeface="Bodoni Moda" pitchFamily="34" charset="0"/>
                <a:ea typeface="Bodoni Moda" pitchFamily="34" charset="-122"/>
                <a:cs typeface="Bodoni Moda" pitchFamily="34" charset="-120"/>
              </a:rPr>
              <a:t>03</a:t>
            </a:r>
          </a:p>
        </p:txBody>
      </p:sp>
      <p:sp>
        <p:nvSpPr>
          <p:cNvPr id="21" name="Text 19"/>
          <p:cNvSpPr txBox="1"/>
          <p:nvPr/>
        </p:nvSpPr>
        <p:spPr>
          <a:xfrm>
            <a:off x="6309360" y="6355080"/>
            <a:ext cx="2651760"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Async DR</a:t>
            </a:r>
          </a:p>
        </p:txBody>
      </p:sp>
      <p:sp>
        <p:nvSpPr>
          <p:cNvPr id="22" name="Text 20"/>
          <p:cNvSpPr txBox="1"/>
          <p:nvPr/>
        </p:nvSpPr>
        <p:spPr>
          <a:xfrm>
            <a:off x="6309360" y="6812280"/>
            <a:ext cx="2651760" cy="1234440"/>
          </a:xfrm>
          <a:prstGeom prst="rect">
            <a:avLst/>
          </a:prstGeom>
          <a:noFill/>
          <a:ln/>
        </p:spPr>
        <p:txBody>
          <a:bodyPr wrap="square" lIns="91440" tIns="45720" rIns="91440" bIns="45720" rtlCol="0" anchor="t"/>
          <a:lstStyle/>
          <a:p>
            <a:pPr indent="0" marL="0">
              <a:lnSpc>
                <a:spcPct val="130000"/>
              </a:lnSpc>
              <a:buNone/>
            </a:pPr>
            <a:r>
              <a:rPr lang="en-US" sz="1150" dirty="0">
                <a:solidFill>
                  <a:srgbClr val="000000"/>
                </a:solidFill>
                <a:latin typeface="League Spartan" pitchFamily="34" charset="0"/>
                <a:ea typeface="League Spartan" pitchFamily="34" charset="-122"/>
                <a:cs typeface="League Spartan" pitchFamily="34" charset="-120"/>
              </a:rPr>
              <a:t>SnapMirror asynchronous replication to the DR site on a schedule. RPO: replication interval. RTO: set by failover automation.</a:t>
            </a:r>
          </a:p>
        </p:txBody>
      </p:sp>
      <p:sp>
        <p:nvSpPr>
          <p:cNvPr id="318" name="Diagram 318"/>
          <p:cNvSpPr/>
          <p:nvPr/>
        </p:nvSpPr>
        <p:spPr>
          <a:xfrm>
            <a:off x="442569" y="3154680"/>
            <a:ext cx="3108960" cy="411480"/>
          </a:xfrm>
          <a:prstGeom prst="rect">
            <a:avLst/>
          </a:prstGeom>
          <a:noFill/>
          <a:ln>
            <a:noFill/>
          </a:ln>
        </p:spPr>
        <p:txBody>
          <a:bodyPr wrap="square" lIns="45720" tIns="27432" rIns="45720" bIns="27432" anchor="t">
            <a:normAutofit/>
          </a:bodyPr>
          <a:lstStyle/>
          <a:p>
            <a:pPr algn="l"/>
            <a:r>
              <a:rPr lang="en-US" sz="1200" b="0" dirty="0">
                <a:solidFill>
                  <a:srgbClr val="84663F"/>
                </a:solidFill>
                <a:latin typeface="Bodoni Moda"/>
              </a:rPr>
              <a:t>RPO and RTO values are indicative</a:t>
            </a:r>
          </a:p>
        </p:txBody>
      </p:sp>
      <p:sp>
        <p:nvSpPr>
          <p:cNvPr id="401" name="Shape 21"/>
          <p:cNvSpPr/>
          <p:nvPr/>
        </p:nvSpPr>
        <p:spPr>
          <a:xfrm>
            <a:off x="9189720" y="2103120"/>
            <a:ext cx="2194560" cy="2194560"/>
          </a:xfrm>
          <a:prstGeom prst="ellipse">
            <a:avLst/>
          </a:prstGeom>
          <a:solidFill>
            <a:srgbClr val="5C4A4C"/>
          </a:solidFill>
          <a:ln/>
        </p:spPr>
      </p:sp>
      <p:sp>
        <p:nvSpPr>
          <p:cNvPr id="402" name="Text 22"/>
          <p:cNvSpPr txBox="1"/>
          <p:nvPr/>
        </p:nvSpPr>
        <p:spPr>
          <a:xfrm>
            <a:off x="9189720" y="2743200"/>
            <a:ext cx="2194560" cy="914400"/>
          </a:xfrm>
          <a:prstGeom prst="rect">
            <a:avLst/>
          </a:prstGeom>
          <a:noFill/>
          <a:ln/>
        </p:spPr>
        <p:txBody>
          <a:bodyPr wrap="square" lIns="91440" tIns="45720" rIns="91440" bIns="45720" rtlCol="0" anchor="t"/>
          <a:lstStyle/>
          <a:p>
            <a:pPr algn="ctr" indent="0" marL="0">
              <a:lnSpc>
                <a:spcPct val="100000"/>
              </a:lnSpc>
              <a:buNone/>
            </a:pPr>
            <a:r>
              <a:rPr lang="en-US" sz="3200" b="1" dirty="0">
                <a:solidFill>
                  <a:srgbClr val="FFFFFF"/>
                </a:solidFill>
                <a:latin typeface="Bodoni Moda" pitchFamily="34" charset="0"/>
                <a:ea typeface="Bodoni Moda" pitchFamily="34" charset="-122"/>
                <a:cs typeface="Bodoni Moda" pitchFamily="34" charset="-120"/>
              </a:rPr>
              <a:t>04</a:t>
            </a:r>
          </a:p>
        </p:txBody>
      </p:sp>
      <p:sp>
        <p:nvSpPr>
          <p:cNvPr id="403" name="Text 23"/>
          <p:cNvSpPr txBox="1"/>
          <p:nvPr/>
        </p:nvSpPr>
        <p:spPr>
          <a:xfrm>
            <a:off x="9189720" y="6355080"/>
            <a:ext cx="2651760"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292223"/>
                </a:solidFill>
                <a:latin typeface="Bodoni Moda" pitchFamily="34" charset="0"/>
                <a:ea typeface="Bodoni Moda" pitchFamily="34" charset="-122"/>
                <a:cs typeface="Bodoni Moda" pitchFamily="34" charset="-120"/>
              </a:rPr>
              <a:t>Sync BC</a:t>
            </a:r>
          </a:p>
        </p:txBody>
      </p:sp>
      <p:sp>
        <p:nvSpPr>
          <p:cNvPr id="404" name="Text 24"/>
          <p:cNvSpPr txBox="1"/>
          <p:nvPr/>
        </p:nvSpPr>
        <p:spPr>
          <a:xfrm>
            <a:off x="9189720" y="6812280"/>
            <a:ext cx="2651760" cy="1234440"/>
          </a:xfrm>
          <a:prstGeom prst="rect">
            <a:avLst/>
          </a:prstGeom>
          <a:noFill/>
          <a:ln/>
        </p:spPr>
        <p:txBody>
          <a:bodyPr wrap="square" lIns="91440" tIns="45720" rIns="91440" bIns="45720" rtlCol="0" anchor="t"/>
          <a:lstStyle/>
          <a:p>
            <a:pPr indent="0" marL="0">
              <a:lnSpc>
                <a:spcPct val="130000"/>
              </a:lnSpc>
              <a:buNone/>
            </a:pPr>
            <a:r>
              <a:rPr lang="en-US" sz="1150" dirty="0">
                <a:solidFill>
                  <a:srgbClr val="000000"/>
                </a:solidFill>
                <a:latin typeface="League Spartan" pitchFamily="34" charset="0"/>
                <a:ea typeface="League Spartan" pitchFamily="34" charset="-122"/>
                <a:cs typeface="League Spartan" pitchFamily="34" charset="-120"/>
              </a:rPr>
              <a:t>SnapMirror synchronous or active sync. NetApp states RPO is zero in StrictSync mode, RTO very low. Needs low-latency links.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15</a:t>
            </a:r>
          </a:p>
        </p:txBody>
      </p:sp>
      <p:sp>
        <p:nvSpPr>
          <p:cNvPr id="7" name="Text 5"/>
          <p:cNvSpPr txBox="1"/>
          <p:nvPr/>
        </p:nvSpPr>
        <p:spPr>
          <a:xfrm>
            <a:off x="639166" y="1119501"/>
            <a:ext cx="5029200" cy="545958"/>
          </a:xfrm>
          <a:prstGeom prst="rect">
            <a:avLst/>
          </a:prstGeom>
          <a:noFill/>
          <a:ln/>
        </p:spPr>
        <p:txBody>
          <a:bodyPr wrap="square" lIns="91440" tIns="45720" rIns="91440" bIns="45720" rtlCol="0" anchor="t"/>
          <a:lstStyle/>
          <a:p>
            <a:pP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With or without ACM</a:t>
            </a:r>
          </a:p>
        </p:txBody>
      </p:sp>
      <p:sp>
        <p:nvSpPr>
          <p:cNvPr id="8" name="Text 6"/>
          <p:cNvSpPr txBox="1"/>
          <p:nvPr/>
        </p:nvSpPr>
        <p:spPr>
          <a:xfrm>
            <a:off x="639166" y="1665459"/>
            <a:ext cx="10515600" cy="974679"/>
          </a:xfrm>
          <a:prstGeom prst="rect">
            <a:avLst/>
          </a:prstGeom>
          <a:noFill/>
          <a:ln/>
        </p:spPr>
        <p:txBody>
          <a:bodyPr wrap="square" lIns="91440" tIns="45720" rIns="91440" bIns="45720" rtlCol="0" anchor="t"/>
          <a:lstStyle/>
          <a:p>
            <a:pPr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Choosing the operating model</a:t>
            </a:r>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39166" y="2788920"/>
          <a:ext cx="10789920" cy="914400"/>
        </p:xfrm>
        <a:graphic>
          <a:graphicData uri="http://schemas.openxmlformats.org/drawingml/2006/table">
            <a:tbl>
              <a:tblPr/>
              <a:tblGrid>
                <a:gridCol w="2651760"/>
                <a:gridCol w="4069080"/>
                <a:gridCol w="4069080"/>
              </a:tblGrid>
              <a:tr h="457200">
                <a:tc>
                  <a:txBody>
                    <a:bodyPr/>
                    <a:lstStyle/>
                    <a:p>
                      <a:pPr algn="ctr" indent="0" marL="0">
                        <a:buNone/>
                      </a:pPr>
                      <a:r>
                        <a:rPr lang="en-US" sz="1500" dirty="0">
                          <a:solidFill>
                            <a:srgbClr val="FFFFFF"/>
                          </a:solidFill>
                          <a:latin typeface="Open Sans Light" pitchFamily="34" charset="0"/>
                          <a:ea typeface="Open Sans Light" pitchFamily="34" charset="-122"/>
                          <a:cs typeface="Open Sans Light" pitchFamily="34" charset="-120"/>
                        </a:rPr>
                        <a:t>Aspect</a:t>
                      </a:r>
                      <a:endParaRPr lang="en-US" sz="15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534447"/>
                    </a:solidFill>
                  </a:tcPr>
                </a:tc>
                <a:tc>
                  <a:txBody>
                    <a:bodyPr/>
                    <a:lstStyle/>
                    <a:p>
                      <a:pPr algn="ctr" indent="0" marL="0">
                        <a:buNone/>
                      </a:pPr>
                      <a:r>
                        <a:rPr lang="en-US" sz="1500" dirty="0">
                          <a:solidFill>
                            <a:srgbClr val="FFFFFF"/>
                          </a:solidFill>
                          <a:latin typeface="Open Sans Light" pitchFamily="34" charset="0"/>
                          <a:ea typeface="Open Sans Light" pitchFamily="34" charset="-122"/>
                          <a:cs typeface="Open Sans Light" pitchFamily="34" charset="-120"/>
                        </a:rPr>
                        <a:t>With ACM</a:t>
                      </a:r>
                      <a:endParaRPr lang="en-US" sz="15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9D878C"/>
                    </a:solidFill>
                  </a:tcPr>
                </a:tc>
                <a:tc>
                  <a:txBody>
                    <a:bodyPr/>
                    <a:lstStyle/>
                    <a:p>
                      <a:pPr algn="ctr" indent="0" marL="0">
                        <a:buNone/>
                      </a:pPr>
                      <a:r>
                        <a:rPr lang="en-US" sz="1500" dirty="0">
                          <a:solidFill>
                            <a:srgbClr val="FFFFFF"/>
                          </a:solidFill>
                          <a:latin typeface="Open Sans Light" pitchFamily="34" charset="0"/>
                          <a:ea typeface="Open Sans Light" pitchFamily="34" charset="-122"/>
                          <a:cs typeface="Open Sans Light" pitchFamily="34" charset="-120"/>
                        </a:rPr>
                        <a:t>Without ACM</a:t>
                      </a:r>
                      <a:endParaRPr lang="en-US" sz="15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534447"/>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Management view</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One hub console for all clusters</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Each cluster managed on its own</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Application deployment</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GitOps from the hub, targeted by Placement</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Argo CD on each cluster from the same Git</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Policy and compliance</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Central governance policies across clusters</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Checks configured cluster by cluster</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Failover action</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Promote replication; move placement to DR</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Operator scripts on each cluster</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Data replication</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Trident Protect with SnapMirror</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Trident Protect with SnapMirror (same)</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Management resilience</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Standby hub with backup and restore</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No hub to protect</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530352">
                <a:tc>
                  <a:txBody>
                    <a:bodyPr/>
                    <a:lstStyle/>
                    <a:p>
                      <a:pPr algn="l" indent="0" marL="0">
                        <a:buNone/>
                      </a:pPr>
                      <a:r>
                        <a:rPr lang="en-US" sz="1200" dirty="0" b="1">
                          <a:solidFill>
                            <a:srgbClr val="000000"/>
                          </a:solidFill>
                          <a:latin typeface="Open Sans Light" pitchFamily="34" charset="0"/>
                          <a:ea typeface="Open Sans Light" pitchFamily="34" charset="-122"/>
                          <a:cs typeface="Open Sans Light" pitchFamily="34" charset="-120"/>
                        </a:rPr>
                        <a:t>Audit evidence</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Hub view plus per-cluster records</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FFFFFF"/>
                    </a:solidFill>
                  </a:tcPr>
                </a:tc>
                <a:tc>
                  <a:txBody>
                    <a:bodyPr/>
                    <a:lstStyle/>
                    <a:p>
                      <a:pPr algn="l" indent="0" marL="0">
                        <a:buNone/>
                      </a:pPr>
                      <a:r>
                        <a:rPr lang="en-US" sz="1200" dirty="0">
                          <a:solidFill>
                            <a:srgbClr val="000000"/>
                          </a:solidFill>
                          <a:latin typeface="Open Sans Light" pitchFamily="34" charset="0"/>
                          <a:ea typeface="Open Sans Light" pitchFamily="34" charset="-122"/>
                          <a:cs typeface="Open Sans Light" pitchFamily="34" charset="-120"/>
                        </a:rPr>
                        <a:t>Collected from each cluster</a:t>
                      </a:r>
                      <a:endParaRPr lang="en-US" sz="11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E7DCCE"/>
                    </a:solidFill>
                  </a:tcPr>
                </a:tc>
              </a:tr>
              <a:tr h="640080">
                <a:tc>
                  <a:txBody>
                    <a:bodyPr/>
                    <a:lstStyle/>
                    <a:p>
                      <a:pPr algn="l" indent="0" marL="0">
                        <a:buNone/>
                      </a:pPr>
                      <a:r>
                        <a:rPr lang="en-US" sz="1300" dirty="0">
                          <a:solidFill>
                            <a:srgbClr val="FFFFFF"/>
                          </a:solidFill>
                          <a:latin typeface="Open Sans Light" pitchFamily="34" charset="0"/>
                          <a:ea typeface="Open Sans Light" pitchFamily="34" charset="-122"/>
                          <a:cs typeface="Open Sans Light" pitchFamily="34" charset="-120"/>
                        </a:rPr>
                        <a:t>Best fit</a:t>
                      </a:r>
                      <a:endParaRPr lang="en-US" sz="16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876A4A"/>
                    </a:solidFill>
                  </a:tcPr>
                </a:tc>
                <a:tc>
                  <a:txBody>
                    <a:bodyPr/>
                    <a:lstStyle/>
                    <a:p>
                      <a:pPr algn="l" indent="0" marL="0">
                        <a:buNone/>
                      </a:pPr>
                      <a:r>
                        <a:rPr lang="en-US" sz="1300" dirty="0">
                          <a:solidFill>
                            <a:srgbClr val="FFFFFF"/>
                          </a:solidFill>
                          <a:latin typeface="Open Sans Light" pitchFamily="34" charset="0"/>
                          <a:ea typeface="Open Sans Light" pitchFamily="34" charset="-122"/>
                          <a:cs typeface="Open Sans Light" pitchFamily="34" charset="-120"/>
                        </a:rPr>
                        <a:t>Several clusters, central oversight</a:t>
                      </a:r>
                      <a:endParaRPr lang="en-US" sz="16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876A4A"/>
                    </a:solidFill>
                  </a:tcPr>
                </a:tc>
                <a:tc>
                  <a:txBody>
                    <a:bodyPr/>
                    <a:lstStyle/>
                    <a:p>
                      <a:pPr algn="l" indent="0" marL="0">
                        <a:buNone/>
                      </a:pPr>
                      <a:r>
                        <a:rPr lang="en-US" sz="1300" dirty="0">
                          <a:solidFill>
                            <a:srgbClr val="FFFFFF"/>
                          </a:solidFill>
                          <a:latin typeface="Open Sans Light" pitchFamily="34" charset="0"/>
                          <a:ea typeface="Open Sans Light" pitchFamily="34" charset="-122"/>
                          <a:cs typeface="Open Sans Light" pitchFamily="34" charset="-120"/>
                        </a:rPr>
                        <a:t>Small estates or a first phase</a:t>
                      </a:r>
                      <a:endParaRPr lang="en-US" sz="1600" dirty="0">
                        <a:latin typeface="Open Sans Light" charset="0"/>
                        <a:ea typeface="Open Sans Light" charset="0"/>
                        <a:cs typeface="Open Sans Light" charset="0"/>
                      </a:endParaRPr>
                    </a:p>
                  </a:txBody>
                  <a:tcPr marL="91440" marR="91440" marT="22860" marB="22860" anchor="ctr">
                    <a:lnL w="0" cap="flat" cmpd="sng" algn="ctr">
                      <a:noFill/>
                    </a:lnL>
                    <a:lnR w="0" cap="flat" cmpd="sng" algn="ctr">
                      <a:noFill/>
                    </a:lnR>
                    <a:lnT w="9525" cap="flat" cmpd="sng" algn="ctr">
                      <a:solidFill>
                        <a:srgbClr val="D8D8D8"/>
                      </a:solidFill>
                      <a:prstDash val="solid"/>
                      <a:round/>
                      <a:headEnd type="none" w="med" len="med"/>
                      <a:tailEnd type="none" w="med" len="med"/>
                    </a:lnT>
                    <a:lnB w="0" cap="flat" cmpd="sng" algn="ctr">
                      <a:noFill/>
                    </a:lnB>
                    <a:solidFill>
                      <a:srgbClr val="876A4A"/>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8157362" y="0"/>
            <a:ext cx="4035247" cy="8620391"/>
          </a:xfrm>
          <a:prstGeom prst="rect">
            <a:avLst/>
          </a:prstGeom>
          <a:solidFill>
            <a:srgbClr val="534447"/>
          </a:solidFill>
          <a:ln/>
        </p:spPr>
      </p:sp>
      <p:sp>
        <p:nvSpPr>
          <p:cNvPr id="3" name="Shape 1"/>
          <p:cNvSpPr/>
          <p:nvPr/>
        </p:nvSpPr>
        <p:spPr>
          <a:xfrm rot="10800000">
            <a:off x="349301" y="164362"/>
            <a:ext cx="402336" cy="99997"/>
          </a:xfrm>
          <a:prstGeom prst="snip2DiagRect">
            <a:avLst/>
          </a:prstGeom>
          <a:solidFill>
            <a:srgbClr val="534447"/>
          </a:solidFill>
          <a:ln/>
        </p:spPr>
      </p:sp>
      <p:sp>
        <p:nvSpPr>
          <p:cNvPr id="4" name="Shape 2"/>
          <p:cNvSpPr/>
          <p:nvPr/>
        </p:nvSpPr>
        <p:spPr>
          <a:xfrm rot="10800000">
            <a:off x="456286" y="-6896"/>
            <a:ext cx="402336" cy="99997"/>
          </a:xfrm>
          <a:prstGeom prst="snip2DiagRect">
            <a:avLst/>
          </a:prstGeom>
          <a:solidFill>
            <a:srgbClr val="9D878C"/>
          </a:solidFill>
          <a:ln/>
        </p:spPr>
      </p:sp>
      <p:sp>
        <p:nvSpPr>
          <p:cNvPr id="5" name="Text 3"/>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6" name="Text 4"/>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7" name="Text 5"/>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292223"/>
                </a:solidFill>
                <a:latin typeface="Bodoni Moda" pitchFamily="34" charset="0"/>
                <a:ea typeface="Bodoni Moda" pitchFamily="34" charset="-122"/>
                <a:cs typeface="Bodoni Moda" pitchFamily="34" charset="-120"/>
              </a:rPr>
              <a:t>18</a:t>
            </a:r>
          </a:p>
        </p:txBody>
      </p:sp>
      <p:sp>
        <p:nvSpPr>
          <p:cNvPr id="8" name="Text 6"/>
          <p:cNvSpPr txBox="1"/>
          <p:nvPr/>
        </p:nvSpPr>
        <p:spPr>
          <a:xfrm>
            <a:off x="442570" y="868680"/>
            <a:ext cx="7498079" cy="914400"/>
          </a:xfrm>
          <a:prstGeom prst="rect">
            <a:avLst/>
          </a:prstGeom>
          <a:noFill/>
          <a:ln/>
        </p:spPr>
        <p:txBody>
          <a:bodyPr wrap="square" lIns="91440" tIns="45720" rIns="91440" bIns="45720" rtlCol="0" anchor="t"/>
          <a:lstStyle/>
          <a:p>
            <a:pPr indent="0" marL="0" algn="l">
              <a:lnSpc>
                <a:spcPct val="90000"/>
              </a:lnSpc>
              <a:buNone/>
            </a:pPr>
            <a:r>
              <a:rPr lang="en-US" sz="5400" dirty="0">
                <a:solidFill>
                  <a:srgbClr val="84663F"/>
                </a:solidFill>
                <a:latin typeface="Bodoni Moda" pitchFamily="34" charset="0"/>
                <a:ea typeface="Bodoni Moda" pitchFamily="34" charset="-122"/>
                <a:cs typeface="Bodoni Moda" pitchFamily="34" charset="-120"/>
              </a:rPr>
              <a:t>Recommendations</a:t>
            </a:r>
          </a:p>
        </p:txBody>
      </p:sp>
      <p:sp>
        <p:nvSpPr>
          <p:cNvPr id="9" name="Text 7"/>
          <p:cNvSpPr txBox="1"/>
          <p:nvPr/>
        </p:nvSpPr>
        <p:spPr>
          <a:xfrm>
            <a:off x="442570" y="1691640"/>
            <a:ext cx="7498079" cy="914400"/>
          </a:xfrm>
          <a:prstGeom prst="rect">
            <a:avLst/>
          </a:prstGeom>
          <a:noFill/>
          <a:ln/>
        </p:spPr>
        <p:txBody>
          <a:bodyPr wrap="square" lIns="91440" tIns="45720" rIns="91440" bIns="45720" rtlCol="0" anchor="t"/>
          <a:lstStyle/>
          <a:p>
            <a:pPr indent="0" marL="0" algn="l">
              <a:lnSpc>
                <a:spcPct val="90000"/>
              </a:lnSpc>
              <a:buNone/>
            </a:pPr>
            <a:r>
              <a:rPr lang="en-US" sz="5400" dirty="0">
                <a:solidFill>
                  <a:srgbClr val="292223"/>
                </a:solidFill>
                <a:latin typeface="Bodoni Moda" pitchFamily="34" charset="0"/>
                <a:ea typeface="Bodoni Moda" pitchFamily="34" charset="-122"/>
                <a:cs typeface="Bodoni Moda" pitchFamily="34" charset="-120"/>
              </a:rPr>
              <a:t>and next steps</a:t>
            </a:r>
          </a:p>
        </p:txBody>
      </p:sp>
      <p:sp>
        <p:nvSpPr>
          <p:cNvPr id="10" name="Text 8"/>
          <p:cNvSpPr txBox="1"/>
          <p:nvPr/>
        </p:nvSpPr>
        <p:spPr>
          <a:xfrm>
            <a:off x="442570" y="6995160"/>
            <a:ext cx="7498079" cy="822960"/>
          </a:xfrm>
          <a:prstGeom prst="rect">
            <a:avLst/>
          </a:prstGeom>
          <a:noFill/>
          <a:ln/>
        </p:spPr>
        <p:txBody>
          <a:bodyPr wrap="square" lIns="91440" tIns="45720" rIns="91440" bIns="45720" rtlCol="0" anchor="t"/>
          <a:lstStyle/>
          <a:p>
            <a:pPr indent="0" marL="0" algn="l">
              <a:lnSpc>
                <a:spcPct val="90000"/>
              </a:lnSpc>
              <a:buNone/>
            </a:pPr>
            <a:r>
              <a:rPr lang="en-US" sz="2200" dirty="0">
                <a:solidFill>
                  <a:srgbClr val="84663F"/>
                </a:solidFill>
                <a:latin typeface="Bodoni Moda" pitchFamily="34" charset="0"/>
                <a:ea typeface="Bodoni Moda" pitchFamily="34" charset="-122"/>
                <a:cs typeface="Bodoni Moda" pitchFamily="34" charset="-120"/>
              </a:rPr>
              <a:t>Comptech Network Systems  |  www.comptech.com.bd</a:t>
            </a:r>
          </a:p>
        </p:txBody>
      </p:sp>
      <p:sp>
        <p:nvSpPr>
          <p:cNvPr id="11" name="Text 9"/>
          <p:cNvSpPr txBox="1"/>
          <p:nvPr/>
        </p:nvSpPr>
        <p:spPr>
          <a:xfrm>
            <a:off x="8613648" y="3840480"/>
            <a:ext cx="3200400" cy="539062"/>
          </a:xfrm>
          <a:prstGeom prst="rect">
            <a:avLst/>
          </a:prstGeom>
          <a:noFill/>
          <a:ln/>
        </p:spPr>
        <p:txBody>
          <a:bodyPr wrap="square" lIns="91440" tIns="45720" rIns="91440" bIns="45720" rtlCol="0" anchor="t"/>
          <a:lstStyle/>
          <a:p>
            <a:pPr indent="0" marL="0" algn="l">
              <a:lnSpc>
                <a:spcPct val="130000"/>
              </a:lnSpc>
              <a:buNone/>
            </a:pPr>
            <a:r>
              <a:rPr lang="en-US" sz="1800" dirty="0">
                <a:solidFill>
                  <a:srgbClr val="DED6D9"/>
                </a:solidFill>
                <a:latin typeface="League Spartan" pitchFamily="34" charset="0"/>
                <a:ea typeface="League Spartan" pitchFamily="34" charset="-122"/>
                <a:cs typeface="League Spartan" pitchFamily="34" charset="-120"/>
              </a:rPr>
              <a:t>1  Workshop</a:t>
            </a:r>
          </a:p>
        </p:txBody>
      </p:sp>
      <p:sp>
        <p:nvSpPr>
          <p:cNvPr id="12" name="Text 10"/>
          <p:cNvSpPr txBox="1"/>
          <p:nvPr/>
        </p:nvSpPr>
        <p:spPr>
          <a:xfrm>
            <a:off x="8613648" y="4343400"/>
            <a:ext cx="3200400" cy="796524"/>
          </a:xfrm>
          <a:prstGeom prst="rect">
            <a:avLst/>
          </a:prstGeom>
          <a:noFill/>
          <a:ln/>
        </p:spPr>
        <p:txBody>
          <a:bodyPr wrap="square" lIns="91440" tIns="45720" rIns="91440" bIns="45720" rtlCol="0" anchor="t"/>
          <a:lstStyle/>
          <a:p>
            <a:pPr indent="0" marL="0" algn="l">
              <a:lnSpc>
                <a:spcPct val="130000"/>
              </a:lnSpc>
              <a:buNone/>
            </a:pPr>
            <a:r>
              <a:rPr lang="en-US" sz="1400" dirty="0">
                <a:solidFill>
                  <a:srgbClr val="DED6D9"/>
                </a:solidFill>
                <a:latin typeface="League Spartan" pitchFamily="34" charset="0"/>
                <a:ea typeface="League Spartan" pitchFamily="34" charset="-122"/>
                <a:cs typeface="League Spartan" pitchFamily="34" charset="-120"/>
              </a:rPr>
              <a:t>Business impact analysis and service tiering</a:t>
            </a:r>
          </a:p>
        </p:txBody>
      </p:sp>
      <p:sp>
        <p:nvSpPr>
          <p:cNvPr id="13" name="Text 11"/>
          <p:cNvSpPr txBox="1"/>
          <p:nvPr/>
        </p:nvSpPr>
        <p:spPr>
          <a:xfrm>
            <a:off x="8613648" y="5257800"/>
            <a:ext cx="3200400" cy="539062"/>
          </a:xfrm>
          <a:prstGeom prst="rect">
            <a:avLst/>
          </a:prstGeom>
          <a:noFill/>
          <a:ln/>
        </p:spPr>
        <p:txBody>
          <a:bodyPr wrap="square" lIns="91440" tIns="45720" rIns="91440" bIns="45720" rtlCol="0" anchor="t"/>
          <a:lstStyle/>
          <a:p>
            <a:pPr indent="0" marL="0" algn="l">
              <a:lnSpc>
                <a:spcPct val="130000"/>
              </a:lnSpc>
              <a:buNone/>
            </a:pPr>
            <a:r>
              <a:rPr lang="en-US" sz="1800" dirty="0">
                <a:solidFill>
                  <a:srgbClr val="DED6D9"/>
                </a:solidFill>
                <a:latin typeface="League Spartan" pitchFamily="34" charset="0"/>
                <a:ea typeface="League Spartan" pitchFamily="34" charset="-122"/>
                <a:cs typeface="League Spartan" pitchFamily="34" charset="-120"/>
              </a:rPr>
              <a:t>2  Proof of concept</a:t>
            </a:r>
          </a:p>
        </p:txBody>
      </p:sp>
      <p:sp>
        <p:nvSpPr>
          <p:cNvPr id="14" name="Text 12"/>
          <p:cNvSpPr txBox="1"/>
          <p:nvPr/>
        </p:nvSpPr>
        <p:spPr>
          <a:xfrm>
            <a:off x="8613648" y="5760720"/>
            <a:ext cx="3200400" cy="444812"/>
          </a:xfrm>
          <a:prstGeom prst="rect">
            <a:avLst/>
          </a:prstGeom>
          <a:noFill/>
          <a:ln/>
        </p:spPr>
        <p:txBody>
          <a:bodyPr wrap="square" lIns="91440" tIns="45720" rIns="91440" bIns="45720" rtlCol="0" anchor="t"/>
          <a:lstStyle/>
          <a:p>
            <a:pPr indent="0" marL="0" algn="l">
              <a:lnSpc>
                <a:spcPct val="130000"/>
              </a:lnSpc>
              <a:buNone/>
            </a:pPr>
            <a:r>
              <a:rPr lang="en-US" sz="1400" dirty="0">
                <a:solidFill>
                  <a:srgbClr val="DED6D9"/>
                </a:solidFill>
                <a:latin typeface="League Spartan" pitchFamily="34" charset="0"/>
                <a:ea typeface="League Spartan" pitchFamily="34" charset="-122"/>
                <a:cs typeface="League Spartan" pitchFamily="34" charset="-120"/>
              </a:rPr>
              <a:t>On the Comptech DR lab</a:t>
            </a:r>
          </a:p>
        </p:txBody>
      </p:sp>
      <p:sp>
        <p:nvSpPr>
          <p:cNvPr id="15" name="Text 13"/>
          <p:cNvSpPr txBox="1"/>
          <p:nvPr/>
        </p:nvSpPr>
        <p:spPr>
          <a:xfrm>
            <a:off x="8613648" y="6492240"/>
            <a:ext cx="3200400" cy="539062"/>
          </a:xfrm>
          <a:prstGeom prst="rect">
            <a:avLst/>
          </a:prstGeom>
          <a:noFill/>
          <a:ln/>
        </p:spPr>
        <p:txBody>
          <a:bodyPr wrap="square" lIns="91440" tIns="45720" rIns="91440" bIns="45720" rtlCol="0" anchor="t"/>
          <a:lstStyle/>
          <a:p>
            <a:pPr indent="0" marL="0" algn="l">
              <a:lnSpc>
                <a:spcPct val="130000"/>
              </a:lnSpc>
              <a:buNone/>
            </a:pPr>
            <a:r>
              <a:rPr lang="en-US" sz="1800" dirty="0">
                <a:solidFill>
                  <a:srgbClr val="DED6D9"/>
                </a:solidFill>
                <a:latin typeface="League Spartan" pitchFamily="34" charset="0"/>
                <a:ea typeface="League Spartan" pitchFamily="34" charset="-122"/>
                <a:cs typeface="League Spartan" pitchFamily="34" charset="-120"/>
              </a:rPr>
              <a:t>3  Design and build</a:t>
            </a:r>
          </a:p>
        </p:txBody>
      </p:sp>
      <p:sp>
        <p:nvSpPr>
          <p:cNvPr id="16" name="Text 14"/>
          <p:cNvSpPr txBox="1"/>
          <p:nvPr/>
        </p:nvSpPr>
        <p:spPr>
          <a:xfrm>
            <a:off x="8613648" y="6995160"/>
            <a:ext cx="3200400" cy="444812"/>
          </a:xfrm>
          <a:prstGeom prst="rect">
            <a:avLst/>
          </a:prstGeom>
          <a:noFill/>
          <a:ln/>
        </p:spPr>
        <p:txBody>
          <a:bodyPr wrap="square" lIns="91440" tIns="45720" rIns="91440" bIns="45720" rtlCol="0" anchor="t"/>
          <a:lstStyle/>
          <a:p>
            <a:pPr indent="0" marL="0" algn="l">
              <a:lnSpc>
                <a:spcPct val="130000"/>
              </a:lnSpc>
              <a:buNone/>
            </a:pPr>
            <a:r>
              <a:rPr lang="en-US" sz="1400" dirty="0">
                <a:solidFill>
                  <a:srgbClr val="DED6D9"/>
                </a:solidFill>
                <a:latin typeface="League Spartan" pitchFamily="34" charset="0"/>
                <a:ea typeface="League Spartan" pitchFamily="34" charset="-122"/>
                <a:cs typeface="League Spartan" pitchFamily="34" charset="-120"/>
              </a:rPr>
              <a:t>Design, implementation and drills</a:t>
            </a:r>
          </a:p>
        </p:txBody>
      </p:sp>
      <p:sp>
        <p:nvSpPr>
          <p:cNvPr id="931" name="Diagram 931"/>
          <p:cNvSpPr/>
          <p:nvPr/>
        </p:nvSpPr>
        <p:spPr>
          <a:xfrm>
            <a:off x="457200" y="2971800"/>
            <a:ext cx="685800" cy="603504"/>
          </a:xfrm>
          <a:prstGeom prst="rect">
            <a:avLst/>
          </a:prstGeom>
          <a:solidFill>
            <a:srgbClr val="D9C6AE"/>
          </a:solidFill>
          <a:ln>
            <a:noFill/>
          </a:ln>
        </p:spPr>
        <p:txBody>
          <a:bodyPr wrap="square" lIns="45720" tIns="27432" rIns="45720" bIns="27432" anchor="ctr">
            <a:normAutofit/>
          </a:bodyPr>
          <a:lstStyle/>
          <a:p>
            <a:pPr algn="ctr"/>
            <a:r>
              <a:rPr lang="en-US" sz="1600" b="0" dirty="0">
                <a:solidFill>
                  <a:srgbClr val="292223"/>
                </a:solidFill>
                <a:latin typeface="Bodoni Moda"/>
              </a:rPr>
              <a:t>01</a:t>
            </a:r>
          </a:p>
        </p:txBody>
      </p:sp>
      <p:sp>
        <p:nvSpPr>
          <p:cNvPr id="932" name="Diagram 932"/>
          <p:cNvSpPr/>
          <p:nvPr/>
        </p:nvSpPr>
        <p:spPr>
          <a:xfrm>
            <a:off x="1280160" y="2971800"/>
            <a:ext cx="6583680" cy="603504"/>
          </a:xfrm>
          <a:prstGeom prst="rect">
            <a:avLst/>
          </a:prstGeom>
          <a:noFill/>
          <a:ln>
            <a:noFill/>
          </a:ln>
        </p:spPr>
        <p:txBody>
          <a:bodyPr wrap="square" lIns="45720" tIns="27432" rIns="45720" bIns="27432" anchor="ctr">
            <a:normAutofit/>
          </a:bodyPr>
          <a:lstStyle/>
          <a:p>
            <a:pPr algn="l"/>
            <a:r>
              <a:rPr lang="en-US" sz="1500" b="0" dirty="0">
                <a:solidFill>
                  <a:srgbClr val="292223"/>
                </a:solidFill>
                <a:latin typeface="League Spartan"/>
              </a:rPr>
              <a:t>Tier every service by its RPO and RTO</a:t>
            </a:r>
          </a:p>
        </p:txBody>
      </p:sp>
      <p:sp>
        <p:nvSpPr>
          <p:cNvPr id="933" name="Diagram 933"/>
          <p:cNvSpPr/>
          <p:nvPr/>
        </p:nvSpPr>
        <p:spPr>
          <a:xfrm>
            <a:off x="457200" y="3721608"/>
            <a:ext cx="685800" cy="603504"/>
          </a:xfrm>
          <a:prstGeom prst="rect">
            <a:avLst/>
          </a:prstGeom>
          <a:solidFill>
            <a:srgbClr val="D9C6AE"/>
          </a:solidFill>
          <a:ln>
            <a:noFill/>
          </a:ln>
        </p:spPr>
        <p:txBody>
          <a:bodyPr wrap="square" lIns="45720" tIns="27432" rIns="45720" bIns="27432" anchor="ctr">
            <a:normAutofit/>
          </a:bodyPr>
          <a:lstStyle/>
          <a:p>
            <a:pPr algn="ctr"/>
            <a:r>
              <a:rPr lang="en-US" sz="1600" b="0" dirty="0">
                <a:solidFill>
                  <a:srgbClr val="292223"/>
                </a:solidFill>
                <a:latin typeface="Bodoni Moda"/>
              </a:rPr>
              <a:t>02</a:t>
            </a:r>
          </a:p>
        </p:txBody>
      </p:sp>
      <p:sp>
        <p:nvSpPr>
          <p:cNvPr id="934" name="Diagram 934"/>
          <p:cNvSpPr/>
          <p:nvPr/>
        </p:nvSpPr>
        <p:spPr>
          <a:xfrm>
            <a:off x="1280160" y="3721608"/>
            <a:ext cx="6583680" cy="603504"/>
          </a:xfrm>
          <a:prstGeom prst="rect">
            <a:avLst/>
          </a:prstGeom>
          <a:noFill/>
          <a:ln>
            <a:noFill/>
          </a:ln>
        </p:spPr>
        <p:txBody>
          <a:bodyPr wrap="square" lIns="45720" tIns="27432" rIns="45720" bIns="27432" anchor="ctr">
            <a:normAutofit/>
          </a:bodyPr>
          <a:lstStyle/>
          <a:p>
            <a:pPr algn="l"/>
            <a:r>
              <a:rPr lang="en-US" sz="1500" b="0" dirty="0">
                <a:solidFill>
                  <a:srgbClr val="292223"/>
                </a:solidFill>
                <a:latin typeface="League Spartan"/>
              </a:rPr>
              <a:t>Adopt Trident Protect with SnapMirror for application and VM replication</a:t>
            </a:r>
          </a:p>
        </p:txBody>
      </p:sp>
      <p:sp>
        <p:nvSpPr>
          <p:cNvPr id="935" name="Diagram 935"/>
          <p:cNvSpPr/>
          <p:nvPr/>
        </p:nvSpPr>
        <p:spPr>
          <a:xfrm>
            <a:off x="457200" y="4471416"/>
            <a:ext cx="685800" cy="603504"/>
          </a:xfrm>
          <a:prstGeom prst="rect">
            <a:avLst/>
          </a:prstGeom>
          <a:solidFill>
            <a:srgbClr val="D9C6AE"/>
          </a:solidFill>
          <a:ln>
            <a:noFill/>
          </a:ln>
        </p:spPr>
        <p:txBody>
          <a:bodyPr wrap="square" lIns="45720" tIns="27432" rIns="45720" bIns="27432" anchor="ctr">
            <a:normAutofit/>
          </a:bodyPr>
          <a:lstStyle/>
          <a:p>
            <a:pPr algn="ctr"/>
            <a:r>
              <a:rPr lang="en-US" sz="1600" b="0" dirty="0">
                <a:solidFill>
                  <a:srgbClr val="292223"/>
                </a:solidFill>
                <a:latin typeface="Bodoni Moda"/>
              </a:rPr>
              <a:t>03</a:t>
            </a:r>
          </a:p>
        </p:txBody>
      </p:sp>
      <p:sp>
        <p:nvSpPr>
          <p:cNvPr id="936" name="Diagram 936"/>
          <p:cNvSpPr/>
          <p:nvPr/>
        </p:nvSpPr>
        <p:spPr>
          <a:xfrm>
            <a:off x="1280160" y="4471416"/>
            <a:ext cx="6583680" cy="603504"/>
          </a:xfrm>
          <a:prstGeom prst="rect">
            <a:avLst/>
          </a:prstGeom>
          <a:noFill/>
          <a:ln>
            <a:noFill/>
          </a:ln>
        </p:spPr>
        <p:txBody>
          <a:bodyPr wrap="square" lIns="45720" tIns="27432" rIns="45720" bIns="27432" anchor="ctr">
            <a:normAutofit/>
          </a:bodyPr>
          <a:lstStyle/>
          <a:p>
            <a:pPr algn="l"/>
            <a:r>
              <a:rPr lang="en-US" sz="1500" b="0" dirty="0">
                <a:solidFill>
                  <a:srgbClr val="292223"/>
                </a:solidFill>
                <a:latin typeface="League Spartan"/>
              </a:rPr>
              <a:t>Use ACM for multi-cluster governance and a single recovery view</a:t>
            </a:r>
          </a:p>
        </p:txBody>
      </p:sp>
      <p:sp>
        <p:nvSpPr>
          <p:cNvPr id="937" name="Diagram 937"/>
          <p:cNvSpPr/>
          <p:nvPr/>
        </p:nvSpPr>
        <p:spPr>
          <a:xfrm>
            <a:off x="457200" y="5221224"/>
            <a:ext cx="685800" cy="603504"/>
          </a:xfrm>
          <a:prstGeom prst="rect">
            <a:avLst/>
          </a:prstGeom>
          <a:solidFill>
            <a:srgbClr val="D9C6AE"/>
          </a:solidFill>
          <a:ln>
            <a:noFill/>
          </a:ln>
        </p:spPr>
        <p:txBody>
          <a:bodyPr wrap="square" lIns="45720" tIns="27432" rIns="45720" bIns="27432" anchor="ctr">
            <a:normAutofit/>
          </a:bodyPr>
          <a:lstStyle/>
          <a:p>
            <a:pPr algn="ctr"/>
            <a:r>
              <a:rPr lang="en-US" sz="1600" b="0" dirty="0">
                <a:solidFill>
                  <a:srgbClr val="292223"/>
                </a:solidFill>
                <a:latin typeface="Bodoni Moda"/>
              </a:rPr>
              <a:t>04</a:t>
            </a:r>
          </a:p>
        </p:txBody>
      </p:sp>
      <p:sp>
        <p:nvSpPr>
          <p:cNvPr id="938" name="Diagram 938"/>
          <p:cNvSpPr/>
          <p:nvPr/>
        </p:nvSpPr>
        <p:spPr>
          <a:xfrm>
            <a:off x="1280160" y="5221224"/>
            <a:ext cx="6583680" cy="603504"/>
          </a:xfrm>
          <a:prstGeom prst="rect">
            <a:avLst/>
          </a:prstGeom>
          <a:noFill/>
          <a:ln>
            <a:noFill/>
          </a:ln>
        </p:spPr>
        <p:txBody>
          <a:bodyPr wrap="square" lIns="45720" tIns="27432" rIns="45720" bIns="27432" anchor="ctr">
            <a:normAutofit/>
          </a:bodyPr>
          <a:lstStyle/>
          <a:p>
            <a:pPr algn="l"/>
            <a:r>
              <a:rPr lang="en-US" sz="1500" b="0" dirty="0">
                <a:solidFill>
                  <a:srgbClr val="292223"/>
                </a:solidFill>
                <a:latin typeface="League Spartan"/>
              </a:rPr>
              <a:t>Keep immutable, tested backups apart from replication</a:t>
            </a:r>
          </a:p>
        </p:txBody>
      </p:sp>
      <p:sp>
        <p:nvSpPr>
          <p:cNvPr id="939" name="Diagram 939"/>
          <p:cNvSpPr/>
          <p:nvPr/>
        </p:nvSpPr>
        <p:spPr>
          <a:xfrm>
            <a:off x="457200" y="5971031"/>
            <a:ext cx="685800" cy="603504"/>
          </a:xfrm>
          <a:prstGeom prst="rect">
            <a:avLst/>
          </a:prstGeom>
          <a:solidFill>
            <a:srgbClr val="D9C6AE"/>
          </a:solidFill>
          <a:ln>
            <a:noFill/>
          </a:ln>
        </p:spPr>
        <p:txBody>
          <a:bodyPr wrap="square" lIns="45720" tIns="27432" rIns="45720" bIns="27432" anchor="ctr">
            <a:normAutofit/>
          </a:bodyPr>
          <a:lstStyle/>
          <a:p>
            <a:pPr algn="ctr"/>
            <a:r>
              <a:rPr lang="en-US" sz="1600" b="0" dirty="0">
                <a:solidFill>
                  <a:srgbClr val="292223"/>
                </a:solidFill>
                <a:latin typeface="Bodoni Moda"/>
              </a:rPr>
              <a:t>05</a:t>
            </a:r>
          </a:p>
        </p:txBody>
      </p:sp>
      <p:sp>
        <p:nvSpPr>
          <p:cNvPr id="940" name="Diagram 940"/>
          <p:cNvSpPr/>
          <p:nvPr/>
        </p:nvSpPr>
        <p:spPr>
          <a:xfrm>
            <a:off x="1280160" y="5971031"/>
            <a:ext cx="6583680" cy="603504"/>
          </a:xfrm>
          <a:prstGeom prst="rect">
            <a:avLst/>
          </a:prstGeom>
          <a:noFill/>
          <a:ln>
            <a:noFill/>
          </a:ln>
        </p:spPr>
        <p:txBody>
          <a:bodyPr wrap="square" lIns="45720" tIns="27432" rIns="45720" bIns="27432" anchor="ctr">
            <a:normAutofit/>
          </a:bodyPr>
          <a:lstStyle/>
          <a:p>
            <a:pPr algn="l"/>
            <a:r>
              <a:rPr lang="en-US" sz="1500" b="0" dirty="0">
                <a:solidFill>
                  <a:srgbClr val="292223"/>
                </a:solidFill>
                <a:latin typeface="League Spartan"/>
              </a:rPr>
              <a:t>Run DR drills each quarter and keep the evidence</a:t>
            </a:r>
          </a:p>
        </p:txBody>
      </p:sp>
      <p:sp>
        <p:nvSpPr>
          <p:cNvPr id="941" name="Diagram 941"/>
          <p:cNvSpPr/>
          <p:nvPr/>
        </p:nvSpPr>
        <p:spPr>
          <a:xfrm>
            <a:off x="8613648" y="3017520"/>
            <a:ext cx="3136392" cy="640080"/>
          </a:xfrm>
          <a:prstGeom prst="rect">
            <a:avLst/>
          </a:prstGeom>
          <a:noFill/>
          <a:ln>
            <a:noFill/>
          </a:ln>
        </p:spPr>
        <p:txBody>
          <a:bodyPr wrap="square" lIns="45720" tIns="27432" rIns="45720" bIns="27432" anchor="ctr">
            <a:normAutofit/>
          </a:bodyPr>
          <a:lstStyle/>
          <a:p>
            <a:pPr algn="l"/>
            <a:r>
              <a:rPr lang="en-US" sz="2600" b="0" dirty="0">
                <a:solidFill>
                  <a:srgbClr val="D9C6AE"/>
                </a:solidFill>
                <a:latin typeface="Bodoni Moda"/>
              </a:rPr>
              <a:t>Next steps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000000"/>
                </a:solidFill>
                <a:latin typeface="Bodoni Moda" pitchFamily="34" charset="0"/>
                <a:ea typeface="Bodoni Moda" pitchFamily="34" charset="-122"/>
                <a:cs typeface="Bodoni Moda" pitchFamily="34" charset="-120"/>
              </a:rPr>
              <a:t>11</a:t>
            </a:r>
          </a:p>
        </p:txBody>
      </p:sp>
      <p:sp>
        <p:nvSpPr>
          <p:cNvPr id="13" name="Text 10"/>
          <p:cNvSpPr txBox="1"/>
          <p:nvPr/>
        </p:nvSpPr>
        <p:spPr>
          <a:xfrm>
            <a:off x="6256325" y="1737360"/>
            <a:ext cx="5029200" cy="545958"/>
          </a:xfrm>
          <a:prstGeom prst="rect">
            <a:avLst/>
          </a:prstGeom>
          <a:noFill/>
          <a:ln/>
        </p:spPr>
        <p:txBody>
          <a:bodyPr wrap="square" lIns="91440" tIns="45720" rIns="91440" bIns="45720" rtlCol="0" anchor="t"/>
          <a:lstStyle/>
          <a:p>
            <a:pP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VMs without ACM</a:t>
            </a:r>
          </a:p>
        </p:txBody>
      </p:sp>
      <p:sp>
        <p:nvSpPr>
          <p:cNvPr id="14" name="Text 11"/>
          <p:cNvSpPr txBox="1"/>
          <p:nvPr/>
        </p:nvSpPr>
        <p:spPr>
          <a:xfrm>
            <a:off x="6256325" y="2286000"/>
            <a:ext cx="5120640" cy="1600200"/>
          </a:xfrm>
          <a:prstGeom prst="rect">
            <a:avLst/>
          </a:prstGeom>
          <a:noFill/>
          <a:ln/>
        </p:spPr>
        <p:txBody>
          <a:bodyPr wrap="square" lIns="91440" tIns="45720" rIns="91440" bIns="45720" rtlCol="0" anchor="t"/>
          <a:lstStyle/>
          <a:p>
            <a:pPr indent="0" marL="0">
              <a:lnSpc>
                <a:spcPct val="90000"/>
              </a:lnSpc>
              <a:buNone/>
            </a:pPr>
            <a:r>
              <a:rPr lang="en-US" sz="3600" dirty="0">
                <a:solidFill>
                  <a:srgbClr val="292223"/>
                </a:solidFill>
                <a:latin typeface="Bodoni Moda" pitchFamily="34" charset="0"/>
                <a:ea typeface="Bodoni Moda" pitchFamily="34" charset="-122"/>
                <a:cs typeface="Bodoni Moda" pitchFamily="34" charset="-120"/>
              </a:rPr>
              <a:t>Operator-led recovery for virtual machines</a:t>
            </a:r>
          </a:p>
        </p:txBody>
      </p:sp>
      <p:sp>
        <p:nvSpPr>
          <p:cNvPr id="15" name="Text 12"/>
          <p:cNvSpPr txBox="1"/>
          <p:nvPr/>
        </p:nvSpPr>
        <p:spPr>
          <a:xfrm>
            <a:off x="6256325" y="4160520"/>
            <a:ext cx="3955694"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000000"/>
                </a:solidFill>
                <a:latin typeface="Bodoni Moda" pitchFamily="34" charset="0"/>
                <a:ea typeface="Bodoni Moda" pitchFamily="34" charset="-122"/>
                <a:cs typeface="Bodoni Moda" pitchFamily="34" charset="-120"/>
              </a:rPr>
              <a:t>HOW IT WORKS</a:t>
            </a:r>
          </a:p>
        </p:txBody>
      </p:sp>
      <p:sp>
        <p:nvSpPr>
          <p:cNvPr id="16" name="Text 13"/>
          <p:cNvSpPr txBox="1"/>
          <p:nvPr/>
        </p:nvSpPr>
        <p:spPr>
          <a:xfrm>
            <a:off x="6256325" y="4617720"/>
            <a:ext cx="5040173" cy="3108960"/>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Trident Protect replicates each VM’s disks and definition to the DR cluster with SnapMirror.</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OADP with its kubevirt plug-in keeps independent VM backups in object storage, for recovery from corruption or ransomware.</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
            </a:r>
          </a:p>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Without a hub, operators run failover with scripts or runbooks on each cluster and check status cluster by cluster.</a:t>
            </a:r>
          </a:p>
        </p:txBody>
      </p:sp>
      <p:sp>
        <p:nvSpPr>
          <p:cNvPr id="718" name="Diagram 718"/>
          <p:cNvSpPr/>
          <p:nvPr/>
        </p:nvSpPr>
        <p:spPr>
          <a:xfrm>
            <a:off x="685800" y="1325880"/>
            <a:ext cx="2194560" cy="384048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719" name="Diagram 719"/>
          <p:cNvSpPr/>
          <p:nvPr/>
        </p:nvSpPr>
        <p:spPr>
          <a:xfrm>
            <a:off x="685800" y="1371600"/>
            <a:ext cx="2194560" cy="365760"/>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DC CLUSTER</a:t>
            </a:r>
          </a:p>
        </p:txBody>
      </p:sp>
      <p:sp>
        <p:nvSpPr>
          <p:cNvPr id="720" name="Diagram 720"/>
          <p:cNvSpPr/>
          <p:nvPr/>
        </p:nvSpPr>
        <p:spPr>
          <a:xfrm>
            <a:off x="822960" y="1783080"/>
            <a:ext cx="1920240" cy="7772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VM running</a:t>
            </a:r>
          </a:p>
          <a:p>
            <a:pPr algn="ctr"/>
            <a:r>
              <a:rPr lang="en-US" sz="1200" b="0" dirty="0">
                <a:solidFill>
                  <a:srgbClr val="292223"/>
                </a:solidFill>
                <a:latin typeface="League Spartan"/>
              </a:rPr>
              <a:t>OpenShift Virtualization</a:t>
            </a:r>
          </a:p>
        </p:txBody>
      </p:sp>
      <p:sp>
        <p:nvSpPr>
          <p:cNvPr id="721" name="Diagram 721"/>
          <p:cNvSpPr/>
          <p:nvPr/>
        </p:nvSpPr>
        <p:spPr>
          <a:xfrm>
            <a:off x="822960" y="2697480"/>
            <a:ext cx="1920240" cy="59436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Trident Protect</a:t>
            </a:r>
          </a:p>
        </p:txBody>
      </p:sp>
      <p:sp>
        <p:nvSpPr>
          <p:cNvPr id="722" name="Diagram 722"/>
          <p:cNvSpPr/>
          <p:nvPr/>
        </p:nvSpPr>
        <p:spPr>
          <a:xfrm>
            <a:off x="822960" y="3383280"/>
            <a:ext cx="1920240" cy="59436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OADP + kubevirt</a:t>
            </a:r>
          </a:p>
        </p:txBody>
      </p:sp>
      <p:sp>
        <p:nvSpPr>
          <p:cNvPr id="723" name="Diagram 723"/>
          <p:cNvSpPr/>
          <p:nvPr/>
        </p:nvSpPr>
        <p:spPr>
          <a:xfrm>
            <a:off x="822960" y="4114800"/>
            <a:ext cx="1920240" cy="86868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NetApp ONTAP</a:t>
            </a:r>
          </a:p>
        </p:txBody>
      </p:sp>
      <p:cxnSp>
        <p:nvCxnSpPr>
          <p:cNvPr id="724" name="Connector 724"/>
          <p:cNvCxnSpPr/>
          <p:nvPr/>
        </p:nvCxnSpPr>
        <p:spPr>
          <a:xfrm>
            <a:off x="1783080" y="5166360"/>
            <a:ext cx="0" cy="640080"/>
          </a:xfrm>
          <a:prstGeom prst="line">
            <a:avLst/>
          </a:prstGeom>
          <a:ln w="19050">
            <a:solidFill>
              <a:srgbClr val="8A7F80"/>
            </a:solidFill>
            <a:prstDash val="dash"/>
            <a:tailEnd type="triangle"/>
          </a:ln>
        </p:spPr>
      </p:cxnSp>
      <p:sp>
        <p:nvSpPr>
          <p:cNvPr id="725" name="Diagram 725"/>
          <p:cNvSpPr/>
          <p:nvPr/>
        </p:nvSpPr>
        <p:spPr>
          <a:xfrm>
            <a:off x="3611880" y="1325880"/>
            <a:ext cx="2194560" cy="3840480"/>
          </a:xfrm>
          <a:prstGeom prst="rect">
            <a:avLst/>
          </a:prstGeom>
          <a:noFill/>
          <a:ln w="12700">
            <a:solidFill>
              <a:srgbClr val="8A7F80"/>
            </a:solid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726" name="Diagram 726"/>
          <p:cNvSpPr/>
          <p:nvPr/>
        </p:nvSpPr>
        <p:spPr>
          <a:xfrm>
            <a:off x="3611880" y="1371600"/>
            <a:ext cx="2194560" cy="365760"/>
          </a:xfrm>
          <a:prstGeom prst="rect">
            <a:avLst/>
          </a:prstGeom>
          <a:noFill/>
          <a:ln>
            <a:noFill/>
          </a:ln>
        </p:spPr>
        <p:txBody>
          <a:bodyPr wrap="square" lIns="45720" tIns="27432" rIns="45720" bIns="27432" anchor="ctr">
            <a:normAutofit/>
          </a:bodyPr>
          <a:lstStyle/>
          <a:p>
            <a:pPr algn="ctr"/>
            <a:r>
              <a:rPr lang="en-US" sz="1200" b="1" dirty="0">
                <a:solidFill>
                  <a:srgbClr val="84663F"/>
                </a:solidFill>
                <a:latin typeface="League Spartan"/>
              </a:rPr>
              <a:t>DR CLUSTER</a:t>
            </a:r>
          </a:p>
        </p:txBody>
      </p:sp>
      <p:sp>
        <p:nvSpPr>
          <p:cNvPr id="727" name="Diagram 727"/>
          <p:cNvSpPr/>
          <p:nvPr/>
        </p:nvSpPr>
        <p:spPr>
          <a:xfrm>
            <a:off x="3749040" y="1783080"/>
            <a:ext cx="1920240" cy="777240"/>
          </a:xfrm>
          <a:prstGeom prst="rect">
            <a:avLst/>
          </a:prstGeom>
          <a:solidFill>
            <a:srgbClr val="D9C6AE"/>
          </a:solidFill>
          <a:ln>
            <a:noFill/>
          </a:ln>
        </p:spPr>
        <p:txBody>
          <a:bodyPr wrap="square" lIns="45720" tIns="27432" rIns="45720" bIns="27432" anchor="ctr">
            <a:normAutofit/>
          </a:bodyPr>
          <a:lstStyle/>
          <a:p>
            <a:pPr algn="ctr"/>
            <a:r>
              <a:rPr lang="en-US" sz="1200" b="0" dirty="0">
                <a:solidFill>
                  <a:srgbClr val="292223"/>
                </a:solidFill>
                <a:latin typeface="League Spartan"/>
              </a:rPr>
              <a:t>VM created</a:t>
            </a:r>
          </a:p>
          <a:p>
            <a:pPr algn="ctr"/>
            <a:r>
              <a:rPr lang="en-US" sz="1200" b="0" dirty="0">
                <a:solidFill>
                  <a:srgbClr val="292223"/>
                </a:solidFill>
                <a:latin typeface="League Spartan"/>
              </a:rPr>
              <a:t>when promoted</a:t>
            </a:r>
          </a:p>
        </p:txBody>
      </p:sp>
      <p:sp>
        <p:nvSpPr>
          <p:cNvPr id="728" name="Diagram 728"/>
          <p:cNvSpPr/>
          <p:nvPr/>
        </p:nvSpPr>
        <p:spPr>
          <a:xfrm>
            <a:off x="3749040" y="2697480"/>
            <a:ext cx="1920240" cy="59436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Trident Protect</a:t>
            </a:r>
          </a:p>
        </p:txBody>
      </p:sp>
      <p:sp>
        <p:nvSpPr>
          <p:cNvPr id="729" name="Diagram 729"/>
          <p:cNvSpPr/>
          <p:nvPr/>
        </p:nvSpPr>
        <p:spPr>
          <a:xfrm>
            <a:off x="3749040" y="3383280"/>
            <a:ext cx="1920240" cy="594360"/>
          </a:xfrm>
          <a:prstGeom prst="rect">
            <a:avLst/>
          </a:prstGeom>
          <a:solidFill>
            <a:srgbClr val="EFE6DA"/>
          </a:solidFill>
          <a:ln>
            <a:noFill/>
          </a:ln>
        </p:spPr>
        <p:txBody>
          <a:bodyPr wrap="square" lIns="45720" tIns="27432" rIns="45720" bIns="27432" anchor="ctr">
            <a:normAutofit/>
          </a:bodyPr>
          <a:lstStyle/>
          <a:p>
            <a:pPr algn="ctr"/>
            <a:r>
              <a:rPr lang="en-US" sz="1300" b="0" dirty="0">
                <a:solidFill>
                  <a:srgbClr val="292223"/>
                </a:solidFill>
                <a:latin typeface="League Spartan"/>
              </a:rPr>
              <a:t>OADP + kubevirt</a:t>
            </a:r>
          </a:p>
        </p:txBody>
      </p:sp>
      <p:sp>
        <p:nvSpPr>
          <p:cNvPr id="730" name="Diagram 730"/>
          <p:cNvSpPr/>
          <p:nvPr/>
        </p:nvSpPr>
        <p:spPr>
          <a:xfrm>
            <a:off x="3749040" y="4114800"/>
            <a:ext cx="1920240" cy="86868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NetApp ONTAP</a:t>
            </a:r>
          </a:p>
        </p:txBody>
      </p:sp>
      <p:cxnSp>
        <p:nvCxnSpPr>
          <p:cNvPr id="731" name="Connector 731"/>
          <p:cNvCxnSpPr/>
          <p:nvPr/>
        </p:nvCxnSpPr>
        <p:spPr>
          <a:xfrm>
            <a:off x="4709160" y="5166360"/>
            <a:ext cx="0" cy="640080"/>
          </a:xfrm>
          <a:prstGeom prst="line">
            <a:avLst/>
          </a:prstGeom>
          <a:ln w="19050">
            <a:solidFill>
              <a:srgbClr val="8A7F80"/>
            </a:solidFill>
            <a:prstDash val="dash"/>
            <a:tailEnd type="triangle"/>
          </a:ln>
        </p:spPr>
      </p:cxnSp>
      <p:cxnSp>
        <p:nvCxnSpPr>
          <p:cNvPr id="732" name="Connector 732"/>
          <p:cNvCxnSpPr/>
          <p:nvPr/>
        </p:nvCxnSpPr>
        <p:spPr>
          <a:xfrm>
            <a:off x="2743200" y="2994660"/>
            <a:ext cx="1005840" cy="0"/>
          </a:xfrm>
          <a:prstGeom prst="line">
            <a:avLst/>
          </a:prstGeom>
          <a:ln w="25400">
            <a:solidFill>
              <a:srgbClr val="292223"/>
            </a:solidFill>
            <a:tailEnd type="triangle"/>
          </a:ln>
        </p:spPr>
      </p:cxnSp>
      <p:cxnSp>
        <p:nvCxnSpPr>
          <p:cNvPr id="733" name="Connector 733"/>
          <p:cNvCxnSpPr/>
          <p:nvPr/>
        </p:nvCxnSpPr>
        <p:spPr>
          <a:xfrm>
            <a:off x="2743200" y="4549140"/>
            <a:ext cx="1005840" cy="0"/>
          </a:xfrm>
          <a:prstGeom prst="line">
            <a:avLst/>
          </a:prstGeom>
          <a:ln w="25400">
            <a:solidFill>
              <a:srgbClr val="292223"/>
            </a:solidFill>
            <a:tailEnd type="triangle"/>
          </a:ln>
        </p:spPr>
      </p:cxnSp>
      <p:sp>
        <p:nvSpPr>
          <p:cNvPr id="734" name="Diagram 734"/>
          <p:cNvSpPr/>
          <p:nvPr/>
        </p:nvSpPr>
        <p:spPr>
          <a:xfrm>
            <a:off x="685800" y="5806440"/>
            <a:ext cx="5120640" cy="731520"/>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FFFFFF"/>
                </a:solidFill>
                <a:latin typeface="League Spartan"/>
              </a:rPr>
              <a:t>Object storage: OADP backups (independent copy)</a:t>
            </a:r>
          </a:p>
        </p:txBody>
      </p:sp>
      <p:sp>
        <p:nvSpPr>
          <p:cNvPr id="735" name="Diagram 735"/>
          <p:cNvSpPr/>
          <p:nvPr/>
        </p:nvSpPr>
        <p:spPr>
          <a:xfrm>
            <a:off x="685800" y="6720840"/>
            <a:ext cx="5120640" cy="731520"/>
          </a:xfrm>
          <a:prstGeom prst="rect">
            <a:avLst/>
          </a:prstGeom>
          <a:solidFill>
            <a:srgbClr val="D9C6AE"/>
          </a:solidFill>
          <a:ln>
            <a:noFill/>
          </a:ln>
        </p:spPr>
        <p:txBody>
          <a:bodyPr wrap="square" lIns="45720" tIns="27432" rIns="45720" bIns="27432" anchor="ctr">
            <a:normAutofit/>
          </a:bodyPr>
          <a:lstStyle/>
          <a:p>
            <a:pPr algn="ctr"/>
            <a:r>
              <a:rPr lang="en-US" sz="1300" b="0" dirty="0">
                <a:solidFill>
                  <a:srgbClr val="292223"/>
                </a:solidFill>
                <a:latin typeface="League Spartan"/>
              </a:rPr>
              <a:t>Operator runbook and scripts: oc, tridentctl-protect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096305" y="0"/>
            <a:ext cx="6096305" cy="8620391"/>
          </a:xfrm>
          <a:prstGeom prst="rect">
            <a:avLst/>
          </a:prstGeom>
          <a:solidFill>
            <a:srgbClr val="534447"/>
          </a:solidFill>
          <a:ln/>
        </p:spPr>
      </p:sp>
      <p:sp>
        <p:nvSpPr>
          <p:cNvPr id="3" name="Shape 1"/>
          <p:cNvSpPr/>
          <p:nvPr/>
        </p:nvSpPr>
        <p:spPr>
          <a:xfrm rot="10800000">
            <a:off x="349301" y="164362"/>
            <a:ext cx="402336" cy="99997"/>
          </a:xfrm>
          <a:prstGeom prst="snip2DiagRect">
            <a:avLst/>
          </a:prstGeom>
          <a:solidFill>
            <a:srgbClr val="534447"/>
          </a:solidFill>
          <a:ln/>
        </p:spPr>
      </p:sp>
      <p:sp>
        <p:nvSpPr>
          <p:cNvPr id="4" name="Shape 2"/>
          <p:cNvSpPr/>
          <p:nvPr/>
        </p:nvSpPr>
        <p:spPr>
          <a:xfrm rot="10800000">
            <a:off x="456286" y="-6896"/>
            <a:ext cx="402336" cy="99997"/>
          </a:xfrm>
          <a:prstGeom prst="snip2DiagRect">
            <a:avLst/>
          </a:prstGeom>
          <a:solidFill>
            <a:srgbClr val="9D878C"/>
          </a:solidFill>
          <a:ln/>
        </p:spPr>
      </p:sp>
      <p:sp>
        <p:nvSpPr>
          <p:cNvPr id="5" name="Text 3"/>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6" name="Text 4"/>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7" name="Text 5"/>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12</a:t>
            </a:r>
          </a:p>
        </p:txBody>
      </p:sp>
      <p:sp>
        <p:nvSpPr>
          <p:cNvPr id="8" name="Text 6"/>
          <p:cNvSpPr txBox="1"/>
          <p:nvPr/>
        </p:nvSpPr>
        <p:spPr>
          <a:xfrm>
            <a:off x="363017" y="1341333"/>
            <a:ext cx="5029200" cy="545958"/>
          </a:xfrm>
          <a:prstGeom prst="rect">
            <a:avLst/>
          </a:prstGeom>
          <a:noFill/>
          <a:ln/>
        </p:spPr>
        <p:txBody>
          <a:bodyPr wrap="square" lIns="91440" tIns="45720" rIns="91440" bIns="45720" rtlCol="0" anchor="t"/>
          <a:lstStyle/>
          <a:p>
            <a:pPr algn="l"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Without ACM</a:t>
            </a:r>
          </a:p>
        </p:txBody>
      </p:sp>
      <p:sp>
        <p:nvSpPr>
          <p:cNvPr id="9" name="Text 7"/>
          <p:cNvSpPr txBox="1"/>
          <p:nvPr/>
        </p:nvSpPr>
        <p:spPr>
          <a:xfrm>
            <a:off x="363017" y="1886141"/>
            <a:ext cx="5394960" cy="974679"/>
          </a:xfrm>
          <a:prstGeom prst="rect">
            <a:avLst/>
          </a:prstGeom>
          <a:noFill/>
          <a:ln/>
        </p:spPr>
        <p:txBody>
          <a:bodyPr wrap="square" lIns="91440" tIns="45720" rIns="91440" bIns="45720" rtlCol="0" anchor="t"/>
          <a:lstStyle/>
          <a:p>
            <a:pPr algn="l"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Operator-run</a:t>
            </a:r>
          </a:p>
        </p:txBody>
      </p:sp>
      <p:sp>
        <p:nvSpPr>
          <p:cNvPr id="10" name="Text 8"/>
          <p:cNvSpPr txBox="1"/>
          <p:nvPr/>
        </p:nvSpPr>
        <p:spPr>
          <a:xfrm>
            <a:off x="442570" y="2599910"/>
            <a:ext cx="5394960" cy="974679"/>
          </a:xfrm>
          <a:prstGeom prst="rect">
            <a:avLst/>
          </a:prstGeom>
          <a:noFill/>
          <a:ln/>
        </p:spPr>
        <p:txBody>
          <a:bodyPr wrap="square" lIns="91440" tIns="45720" rIns="91440" bIns="45720" rtlCol="0" anchor="t"/>
          <a:lstStyle/>
          <a:p>
            <a:pPr indent="0" marL="0">
              <a:lnSpc>
                <a:spcPct val="90000"/>
              </a:lnSpc>
              <a:buNone/>
            </a:pPr>
            <a:r>
              <a:rPr lang="en-US" sz="4400" dirty="0">
                <a:solidFill>
                  <a:srgbClr val="292223"/>
                </a:solidFill>
                <a:latin typeface="Bodoni Moda" pitchFamily="34" charset="0"/>
                <a:ea typeface="Bodoni Moda" pitchFamily="34" charset="-122"/>
                <a:cs typeface="Bodoni Moda" pitchFamily="34" charset="-120"/>
              </a:rPr>
              <a:t>recovery steps</a:t>
            </a:r>
          </a:p>
        </p:txBody>
      </p:sp>
      <p:sp>
        <p:nvSpPr>
          <p:cNvPr id="11" name="Text 9"/>
          <p:cNvSpPr txBox="1"/>
          <p:nvPr/>
        </p:nvSpPr>
        <p:spPr>
          <a:xfrm>
            <a:off x="1506931" y="4133190"/>
            <a:ext cx="4145890" cy="1001115"/>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The same Trident Protect resources are applied directly on each cluster with oc, kubectl or tridentctl-protect, ideally from scripts kept under version control.</a:t>
            </a:r>
          </a:p>
        </p:txBody>
      </p:sp>
      <p:sp>
        <p:nvSpPr>
          <p:cNvPr id="12" name="Text 10"/>
          <p:cNvSpPr txBox="1"/>
          <p:nvPr/>
        </p:nvSpPr>
        <p:spPr>
          <a:xfrm>
            <a:off x="1506931" y="5341194"/>
            <a:ext cx="4145890" cy="190683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Retain each script run and its output as evidence of every DR test and real event, for review by risk, compliance and audit teams.</a:t>
            </a:r>
          </a:p>
        </p:txBody>
      </p:sp>
      <p:sp>
        <p:nvSpPr>
          <p:cNvPr id="13" name="Text 11"/>
          <p:cNvSpPr txBox="1"/>
          <p:nvPr/>
        </p:nvSpPr>
        <p:spPr>
          <a:xfrm>
            <a:off x="6605626" y="1886141"/>
            <a:ext cx="725119"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01</a:t>
            </a:r>
            <a:endParaRPr lang="en-US" sz="3600" dirty="0"/>
          </a:p>
        </p:txBody>
      </p:sp>
      <p:sp>
        <p:nvSpPr>
          <p:cNvPr id="14" name="Text 12"/>
          <p:cNvSpPr txBox="1"/>
          <p:nvPr/>
        </p:nvSpPr>
        <p:spPr>
          <a:xfrm>
            <a:off x="7755026" y="1886141"/>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Set up on both clusters</a:t>
            </a:r>
          </a:p>
        </p:txBody>
      </p:sp>
      <p:sp>
        <p:nvSpPr>
          <p:cNvPr id="15" name="Text 13"/>
          <p:cNvSpPr txBox="1"/>
          <p:nvPr/>
        </p:nvSpPr>
        <p:spPr>
          <a:xfrm>
            <a:off x="7755026" y="2324057"/>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Create AppVaults, the application and a replication schedule with tridentctl-protect, then the AppMirrorRelationship on the DR cluster. Configure OADP backups for VMs.</a:t>
            </a:r>
          </a:p>
        </p:txBody>
      </p:sp>
      <p:sp>
        <p:nvSpPr>
          <p:cNvPr id="16" name="Text 14"/>
          <p:cNvSpPr txBox="1"/>
          <p:nvPr/>
        </p:nvSpPr>
        <p:spPr>
          <a:xfrm>
            <a:off x="6558077" y="3726307"/>
            <a:ext cx="821131"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02</a:t>
            </a:r>
            <a:endParaRPr lang="en-US" sz="3600" dirty="0"/>
          </a:p>
        </p:txBody>
      </p:sp>
      <p:sp>
        <p:nvSpPr>
          <p:cNvPr id="17" name="Text 15"/>
          <p:cNvSpPr txBox="1"/>
          <p:nvPr/>
        </p:nvSpPr>
        <p:spPr>
          <a:xfrm>
            <a:off x="7755026" y="3726307"/>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Fail over by command</a:t>
            </a:r>
          </a:p>
        </p:txBody>
      </p:sp>
      <p:sp>
        <p:nvSpPr>
          <p:cNvPr id="18" name="Text 16"/>
          <p:cNvSpPr txBox="1"/>
          <p:nvPr/>
        </p:nvSpPr>
        <p:spPr>
          <a:xfrm>
            <a:off x="7755026" y="4164223"/>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On the DR cluster, patch the AppMirrorRelationship to desiredState Promoted. Confirm apps and VMs are running, then redirect users through DNS or the load balancer.</a:t>
            </a:r>
          </a:p>
        </p:txBody>
      </p:sp>
      <p:sp>
        <p:nvSpPr>
          <p:cNvPr id="19" name="Text 17"/>
          <p:cNvSpPr txBox="1"/>
          <p:nvPr/>
        </p:nvSpPr>
        <p:spPr>
          <a:xfrm>
            <a:off x="6558077" y="5671068"/>
            <a:ext cx="821131" cy="812615"/>
          </a:xfrm>
          <a:prstGeom prst="rect">
            <a:avLst/>
          </a:prstGeom>
          <a:noFill/>
          <a:ln/>
        </p:spPr>
        <p:txBody>
          <a:bodyPr wrap="square" lIns="91440" tIns="45720" rIns="91440" bIns="45720" rtlCol="0" anchor="t"/>
          <a:lstStyle/>
          <a:p>
            <a:pPr algn="ctr" indent="0" marL="0">
              <a:lnSpc>
                <a:spcPct val="100000"/>
              </a:lnSpc>
              <a:buNone/>
            </a:pPr>
            <a:r>
              <a:rPr lang="en-US" sz="3600" b="1" i="1" dirty="0">
                <a:solidFill>
                  <a:srgbClr val="DED6D9"/>
                </a:solidFill>
                <a:latin typeface="Bodoni Moda" pitchFamily="34" charset="0"/>
                <a:ea typeface="Bodoni Moda" pitchFamily="34" charset="-122"/>
                <a:cs typeface="Bodoni Moda" pitchFamily="34" charset="-120"/>
              </a:rPr>
              <a:t>03</a:t>
            </a:r>
            <a:endParaRPr lang="en-US" sz="3600" dirty="0"/>
          </a:p>
        </p:txBody>
      </p:sp>
      <p:sp>
        <p:nvSpPr>
          <p:cNvPr id="20" name="Text 18"/>
          <p:cNvSpPr txBox="1"/>
          <p:nvPr/>
        </p:nvSpPr>
        <p:spPr>
          <a:xfrm>
            <a:off x="7755026" y="5671068"/>
            <a:ext cx="3994099" cy="437916"/>
          </a:xfrm>
          <a:prstGeom prst="rect">
            <a:avLst/>
          </a:prstGeom>
          <a:noFill/>
          <a:ln/>
        </p:spPr>
        <p:txBody>
          <a:bodyPr wrap="square" lIns="91440" tIns="45720" rIns="91440" bIns="45720" rtlCol="0" anchor="t"/>
          <a:lstStyle/>
          <a:p>
            <a:pPr indent="0" marL="0">
              <a:lnSpc>
                <a:spcPct val="90000"/>
              </a:lnSpc>
              <a:buNone/>
            </a:pPr>
            <a:r>
              <a:rPr lang="en-US" sz="1800" dirty="0">
                <a:solidFill>
                  <a:srgbClr val="DED6D9"/>
                </a:solidFill>
                <a:latin typeface="Bodoni Moda" pitchFamily="34" charset="0"/>
                <a:ea typeface="Bodoni Moda" pitchFamily="34" charset="-122"/>
                <a:cs typeface="Bodoni Moda" pitchFamily="34" charset="-120"/>
              </a:rPr>
              <a:t>Fail back with care</a:t>
            </a:r>
          </a:p>
        </p:txBody>
      </p:sp>
      <p:sp>
        <p:nvSpPr>
          <p:cNvPr id="21" name="Text 19"/>
          <p:cNvSpPr txBox="1"/>
          <p:nvPr/>
        </p:nvSpPr>
        <p:spPr>
          <a:xfrm>
            <a:off x="7755026" y="6108983"/>
            <a:ext cx="3931920" cy="1371600"/>
          </a:xfrm>
          <a:prstGeom prst="rect">
            <a:avLst/>
          </a:prstGeom>
          <a:noFill/>
          <a:ln/>
        </p:spPr>
        <p:txBody>
          <a:bodyPr wrap="square" lIns="91440" tIns="45720" rIns="91440" bIns="45720" rtlCol="0" anchor="t"/>
          <a:lstStyle/>
          <a:p>
            <a:pPr algn="l" indent="0" marL="0">
              <a:lnSpc>
                <a:spcPct val="130000"/>
              </a:lnSpc>
              <a:buNone/>
            </a:pPr>
            <a:r>
              <a:rPr lang="en-US" sz="1200" dirty="0">
                <a:solidFill>
                  <a:srgbClr val="DED6D9"/>
                </a:solidFill>
                <a:latin typeface="League Spartan" pitchFamily="34" charset="0"/>
                <a:ea typeface="League Spartan" pitchFamily="34" charset="-122"/>
                <a:cs typeface="League Spartan" pitchFamily="34" charset="-120"/>
              </a:rPr>
              <a:t>Reverse resync: delete the DR relationship and create it in the opposite direction, then reverse replication to the primary. A plain resync discards DR writes.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4">
    <p:bg>
      <p:bgPr>
        <a:solidFill>
          <a:srgbClr val="D9C7AF"/>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624032"/>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624032"/>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292223"/>
                </a:solidFill>
                <a:latin typeface="Bodoni Moda" pitchFamily="34" charset="0"/>
                <a:ea typeface="Bodoni Moda" pitchFamily="34" charset="-122"/>
                <a:cs typeface="Bodoni Moda" pitchFamily="34" charset="-120"/>
              </a:rPr>
              <a:t>14</a:t>
            </a:r>
          </a:p>
        </p:txBody>
      </p:sp>
      <p:sp>
        <p:nvSpPr>
          <p:cNvPr id="7" name="Text 5"/>
          <p:cNvSpPr txBox="1"/>
          <p:nvPr/>
        </p:nvSpPr>
        <p:spPr>
          <a:xfrm>
            <a:off x="3566160" y="1144788"/>
            <a:ext cx="5056632" cy="545958"/>
          </a:xfrm>
          <a:prstGeom prst="rect">
            <a:avLst/>
          </a:prstGeom>
          <a:noFill/>
          <a:ln/>
        </p:spPr>
        <p:txBody>
          <a:bodyPr wrap="square" lIns="91440" tIns="45720" rIns="91440" bIns="45720" rtlCol="0" anchor="t"/>
          <a:lstStyle/>
          <a:p>
            <a:pPr algn="ctr" indent="0" marL="0">
              <a:lnSpc>
                <a:spcPct val="90000"/>
              </a:lnSpc>
              <a:buNone/>
            </a:pPr>
            <a:r>
              <a:rPr lang="en-US" sz="2400" dirty="0">
                <a:solidFill>
                  <a:srgbClr val="84663F"/>
                </a:solidFill>
                <a:latin typeface="Bodoni Moda" pitchFamily="34" charset="0"/>
                <a:ea typeface="Bodoni Moda" pitchFamily="34" charset="-122"/>
                <a:cs typeface="Bodoni Moda" pitchFamily="34" charset="-120"/>
              </a:rPr>
              <a:t>ACM hub resilience</a:t>
            </a:r>
          </a:p>
        </p:txBody>
      </p:sp>
      <p:sp>
        <p:nvSpPr>
          <p:cNvPr id="8" name="Text 6"/>
          <p:cNvSpPr txBox="1"/>
          <p:nvPr/>
        </p:nvSpPr>
        <p:spPr>
          <a:xfrm>
            <a:off x="1371600" y="1516039"/>
            <a:ext cx="9445752" cy="903417"/>
          </a:xfrm>
          <a:prstGeom prst="rect">
            <a:avLst/>
          </a:prstGeom>
          <a:noFill/>
          <a:ln/>
        </p:spPr>
        <p:txBody>
          <a:bodyPr wrap="square" lIns="91440" tIns="45720" rIns="91440" bIns="45720" rtlCol="0" anchor="t"/>
          <a:lstStyle/>
          <a:p>
            <a:pPr algn="ctr" indent="0" marL="0">
              <a:lnSpc>
                <a:spcPct val="90000"/>
              </a:lnSpc>
              <a:buNone/>
            </a:pPr>
            <a:r>
              <a:rPr lang="en-US" sz="4000" dirty="0">
                <a:solidFill>
                  <a:srgbClr val="000000"/>
                </a:solidFill>
                <a:latin typeface="Bodoni Moda" pitchFamily="34" charset="0"/>
                <a:ea typeface="Bodoni Moda" pitchFamily="34" charset="-122"/>
                <a:cs typeface="Bodoni Moda" pitchFamily="34" charset="-120"/>
              </a:rPr>
              <a:t>A standby hub ready to take over</a:t>
            </a:r>
          </a:p>
        </p:txBody>
      </p:sp>
      <p:sp>
        <p:nvSpPr>
          <p:cNvPr id="15" name="Text 13"/>
          <p:cNvSpPr txBox="1"/>
          <p:nvPr/>
        </p:nvSpPr>
        <p:spPr>
          <a:xfrm>
            <a:off x="826618" y="3834350"/>
            <a:ext cx="2434133" cy="1604542"/>
          </a:xfrm>
          <a:prstGeom prst="rect">
            <a:avLst/>
          </a:prstGeom>
          <a:noFill/>
          <a:ln/>
        </p:spPr>
        <p:txBody>
          <a:bodyPr wrap="square" lIns="91440" tIns="45720" rIns="91440" bIns="45720" rtlCol="0" anchor="t"/>
          <a:lstStyle/>
          <a:p>
            <a:pPr algn="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The active hub acm-dc manages all clusters and backs up hub data (clusters, applications, policies, credentials) on a schedule to shared object storage.</a:t>
            </a:r>
          </a:p>
        </p:txBody>
      </p:sp>
      <p:sp>
        <p:nvSpPr>
          <p:cNvPr id="16" name="Text 14"/>
          <p:cNvSpPr txBox="1"/>
          <p:nvPr/>
        </p:nvSpPr>
        <p:spPr>
          <a:xfrm>
            <a:off x="8966606" y="3834350"/>
            <a:ext cx="2495398" cy="1303403"/>
          </a:xfrm>
          <a:prstGeom prst="rect">
            <a:avLst/>
          </a:prstGeom>
          <a:noFill/>
          <a:ln/>
        </p:spPr>
        <p:txBody>
          <a:bodyPr wrap="square" lIns="91440" tIns="45720" rIns="91440" bIns="45720" rtlCol="0" anchor="t"/>
          <a:lstStyle/>
          <a:p>
            <a:pPr indent="0" marL="0">
              <a:lnSpc>
                <a:spcPct val="130000"/>
              </a:lnSpc>
              <a:buNone/>
            </a:pPr>
            <a:r>
              <a:rPr lang="en-US" sz="1200" dirty="0">
                <a:solidFill>
                  <a:srgbClr val="000000"/>
                </a:solidFill>
                <a:latin typeface="League Spartan" pitchFamily="34" charset="0"/>
                <a:ea typeface="League Spartan" pitchFamily="34" charset="-122"/>
                <a:cs typeface="League Spartan" pitchFamily="34" charset="-120"/>
              </a:rPr>
              <a:t>The passive hub acm-dr keeps restoring passive data. In a disaster an administrator activates it, and the managed clusters connect to the new hub.</a:t>
            </a:r>
          </a:p>
        </p:txBody>
      </p:sp>
      <p:sp>
        <p:nvSpPr>
          <p:cNvPr id="17" name="Text 15"/>
          <p:cNvSpPr txBox="1"/>
          <p:nvPr/>
        </p:nvSpPr>
        <p:spPr>
          <a:xfrm>
            <a:off x="1330452" y="5679113"/>
            <a:ext cx="1898294" cy="735607"/>
          </a:xfrm>
          <a:prstGeom prst="rect">
            <a:avLst/>
          </a:prstGeom>
          <a:noFill/>
          <a:ln/>
        </p:spPr>
        <p:txBody>
          <a:bodyPr wrap="square" lIns="91440" tIns="45720" rIns="91440" bIns="45720" rtlCol="0" anchor="t"/>
          <a:lstStyle/>
          <a:p>
            <a:pPr algn="r" indent="0" marL="0">
              <a:lnSpc>
                <a:spcPct val="100000"/>
              </a:lnSpc>
              <a:buNone/>
            </a:pPr>
            <a:r>
              <a:rPr lang="en-US" sz="3200" b="1" dirty="0">
                <a:solidFill>
                  <a:srgbClr val="84663F"/>
                </a:solidFill>
                <a:latin typeface="Bodoni Moda" pitchFamily="34" charset="0"/>
                <a:ea typeface="Bodoni Moda" pitchFamily="34" charset="-122"/>
                <a:cs typeface="Bodoni Moda" pitchFamily="34" charset="-120"/>
              </a:rPr>
              <a:t>Active</a:t>
            </a:r>
          </a:p>
        </p:txBody>
      </p:sp>
      <p:sp>
        <p:nvSpPr>
          <p:cNvPr id="18" name="Text 16"/>
          <p:cNvSpPr txBox="1"/>
          <p:nvPr/>
        </p:nvSpPr>
        <p:spPr>
          <a:xfrm>
            <a:off x="1687068" y="6253806"/>
            <a:ext cx="1549908" cy="396538"/>
          </a:xfrm>
          <a:prstGeom prst="rect">
            <a:avLst/>
          </a:prstGeom>
          <a:noFill/>
          <a:ln/>
        </p:spPr>
        <p:txBody>
          <a:bodyPr wrap="square" lIns="91440" tIns="45720" rIns="91440" bIns="45720" rtlCol="0" anchor="t"/>
          <a:lstStyle/>
          <a:p>
            <a:pPr algn="r" indent="0" marL="0">
              <a:lnSpc>
                <a:spcPct val="130000"/>
              </a:lnSpc>
              <a:buNone/>
            </a:pPr>
            <a:r>
              <a:rPr lang="en-US" sz="1200" dirty="0">
                <a:solidFill>
                  <a:srgbClr val="84663F"/>
                </a:solidFill>
                <a:latin typeface="Bodoni Moda" pitchFamily="34" charset="0"/>
                <a:ea typeface="Bodoni Moda" pitchFamily="34" charset="-122"/>
                <a:cs typeface="Bodoni Moda" pitchFamily="34" charset="-120"/>
              </a:rPr>
              <a:t>acm-dc</a:t>
            </a:r>
          </a:p>
        </p:txBody>
      </p:sp>
      <p:sp>
        <p:nvSpPr>
          <p:cNvPr id="19" name="Text 17"/>
          <p:cNvSpPr txBox="1"/>
          <p:nvPr/>
        </p:nvSpPr>
        <p:spPr>
          <a:xfrm>
            <a:off x="8962949" y="5679113"/>
            <a:ext cx="1898294" cy="735607"/>
          </a:xfrm>
          <a:prstGeom prst="rect">
            <a:avLst/>
          </a:prstGeom>
          <a:noFill/>
          <a:ln/>
        </p:spPr>
        <p:txBody>
          <a:bodyPr wrap="square" lIns="91440" tIns="45720" rIns="91440" bIns="45720" rtlCol="0" anchor="t"/>
          <a:lstStyle/>
          <a:p>
            <a:pPr indent="0" marL="0">
              <a:lnSpc>
                <a:spcPct val="100000"/>
              </a:lnSpc>
              <a:buNone/>
            </a:pPr>
            <a:r>
              <a:rPr lang="en-US" sz="3200" b="1" dirty="0">
                <a:solidFill>
                  <a:srgbClr val="84663F"/>
                </a:solidFill>
                <a:latin typeface="Bodoni Moda" pitchFamily="34" charset="0"/>
                <a:ea typeface="Bodoni Moda" pitchFamily="34" charset="-122"/>
                <a:cs typeface="Bodoni Moda" pitchFamily="34" charset="-120"/>
              </a:rPr>
              <a:t>Passive</a:t>
            </a:r>
          </a:p>
        </p:txBody>
      </p:sp>
      <p:sp>
        <p:nvSpPr>
          <p:cNvPr id="20" name="Text 18"/>
          <p:cNvSpPr txBox="1"/>
          <p:nvPr/>
        </p:nvSpPr>
        <p:spPr>
          <a:xfrm>
            <a:off x="8962949" y="6253806"/>
            <a:ext cx="1549908" cy="396538"/>
          </a:xfrm>
          <a:prstGeom prst="rect">
            <a:avLst/>
          </a:prstGeom>
          <a:noFill/>
          <a:ln/>
        </p:spPr>
        <p:txBody>
          <a:bodyPr wrap="square" lIns="91440" tIns="45720" rIns="91440" bIns="45720" rtlCol="0" anchor="t"/>
          <a:lstStyle/>
          <a:p>
            <a:pPr indent="0" marL="0">
              <a:lnSpc>
                <a:spcPct val="130000"/>
              </a:lnSpc>
              <a:buNone/>
            </a:pPr>
            <a:r>
              <a:rPr lang="en-US" sz="1200" dirty="0">
                <a:solidFill>
                  <a:srgbClr val="84663F"/>
                </a:solidFill>
                <a:latin typeface="Bodoni Moda" pitchFamily="34" charset="0"/>
                <a:ea typeface="Bodoni Moda" pitchFamily="34" charset="-122"/>
                <a:cs typeface="Bodoni Moda" pitchFamily="34" charset="-120"/>
              </a:rPr>
              <a:t>acm-dr</a:t>
            </a:r>
          </a:p>
        </p:txBody>
      </p:sp>
      <p:sp>
        <p:nvSpPr>
          <p:cNvPr id="809" name="Diagram 809"/>
          <p:cNvSpPr/>
          <p:nvPr/>
        </p:nvSpPr>
        <p:spPr>
          <a:xfrm>
            <a:off x="3520440" y="2743200"/>
            <a:ext cx="2194560" cy="1188720"/>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FFFFFF"/>
                </a:solidFill>
                <a:latin typeface="League Spartan"/>
              </a:rPr>
              <a:t>acm-dc</a:t>
            </a:r>
          </a:p>
          <a:p>
            <a:pPr algn="ctr"/>
            <a:r>
              <a:rPr lang="en-US" sz="1300" b="0" dirty="0">
                <a:solidFill>
                  <a:srgbClr val="FFFFFF"/>
                </a:solidFill>
                <a:latin typeface="League Spartan"/>
              </a:rPr>
              <a:t>Active hub</a:t>
            </a:r>
          </a:p>
          <a:p>
            <a:pPr algn="ctr"/>
            <a:r>
              <a:rPr lang="en-US" sz="1300" b="0" dirty="0">
                <a:solidFill>
                  <a:srgbClr val="FFFFFF"/>
                </a:solidFill>
                <a:latin typeface="League Spartan"/>
              </a:rPr>
              <a:t>BackupSchedule</a:t>
            </a:r>
          </a:p>
        </p:txBody>
      </p:sp>
      <p:sp>
        <p:nvSpPr>
          <p:cNvPr id="810" name="Diagram 810"/>
          <p:cNvSpPr/>
          <p:nvPr/>
        </p:nvSpPr>
        <p:spPr>
          <a:xfrm>
            <a:off x="6446520" y="2743200"/>
            <a:ext cx="2194560" cy="1188720"/>
          </a:xfrm>
          <a:prstGeom prst="rect">
            <a:avLst/>
          </a:prstGeom>
          <a:solidFill>
            <a:srgbClr val="EFE6DA"/>
          </a:solidFill>
          <a:ln w="19050">
            <a:solidFill>
              <a:srgbClr val="3E3233"/>
            </a:solidFill>
          </a:ln>
        </p:spPr>
        <p:txBody>
          <a:bodyPr wrap="square" lIns="45720" tIns="27432" rIns="45720" bIns="27432" anchor="ctr">
            <a:normAutofit/>
          </a:bodyPr>
          <a:lstStyle/>
          <a:p>
            <a:pPr algn="ctr"/>
            <a:r>
              <a:rPr lang="en-US" sz="1300" b="0" dirty="0">
                <a:solidFill>
                  <a:srgbClr val="292223"/>
                </a:solidFill>
                <a:latin typeface="League Spartan"/>
              </a:rPr>
              <a:t>acm-dr</a:t>
            </a:r>
          </a:p>
          <a:p>
            <a:pPr algn="ctr"/>
            <a:r>
              <a:rPr lang="en-US" sz="1300" b="0" dirty="0">
                <a:solidFill>
                  <a:srgbClr val="292223"/>
                </a:solidFill>
                <a:latin typeface="League Spartan"/>
              </a:rPr>
              <a:t>Passive hub</a:t>
            </a:r>
          </a:p>
          <a:p>
            <a:pPr algn="ctr"/>
            <a:r>
              <a:rPr lang="en-US" sz="1300" b="0" dirty="0">
                <a:solidFill>
                  <a:srgbClr val="292223"/>
                </a:solidFill>
                <a:latin typeface="League Spartan"/>
              </a:rPr>
              <a:t>Restore (sync)</a:t>
            </a:r>
          </a:p>
        </p:txBody>
      </p:sp>
      <p:sp>
        <p:nvSpPr>
          <p:cNvPr id="811" name="Diagram 811"/>
          <p:cNvSpPr/>
          <p:nvPr/>
        </p:nvSpPr>
        <p:spPr>
          <a:xfrm>
            <a:off x="4572000" y="4572000"/>
            <a:ext cx="3017520" cy="86868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Object storage</a:t>
            </a:r>
          </a:p>
          <a:p>
            <a:pPr algn="ctr"/>
            <a:r>
              <a:rPr lang="en-US" sz="1300" b="0" dirty="0">
                <a:solidFill>
                  <a:srgbClr val="FFFFFF"/>
                </a:solidFill>
                <a:latin typeface="League Spartan"/>
              </a:rPr>
              <a:t>hub backups (OADP)</a:t>
            </a:r>
          </a:p>
        </p:txBody>
      </p:sp>
      <p:cxnSp>
        <p:nvCxnSpPr>
          <p:cNvPr id="812" name="Connector 812"/>
          <p:cNvCxnSpPr/>
          <p:nvPr/>
        </p:nvCxnSpPr>
        <p:spPr>
          <a:xfrm>
            <a:off x="4937760" y="3931920"/>
            <a:ext cx="548640" cy="640080"/>
          </a:xfrm>
          <a:prstGeom prst="line">
            <a:avLst/>
          </a:prstGeom>
          <a:ln w="25400">
            <a:solidFill>
              <a:srgbClr val="292223"/>
            </a:solidFill>
            <a:tailEnd type="triangle"/>
          </a:ln>
        </p:spPr>
      </p:cxnSp>
      <p:cxnSp>
        <p:nvCxnSpPr>
          <p:cNvPr id="813" name="Connector 813"/>
          <p:cNvCxnSpPr/>
          <p:nvPr/>
        </p:nvCxnSpPr>
        <p:spPr>
          <a:xfrm flipV="1">
            <a:off x="6675120" y="3931920"/>
            <a:ext cx="548640" cy="640080"/>
          </a:xfrm>
          <a:prstGeom prst="line">
            <a:avLst/>
          </a:prstGeom>
          <a:ln w="25400">
            <a:solidFill>
              <a:srgbClr val="292223"/>
            </a:solidFill>
            <a:tailEnd type="triangle"/>
          </a:ln>
        </p:spPr>
      </p:cxnSp>
      <p:sp>
        <p:nvSpPr>
          <p:cNvPr id="814" name="Diagram 814"/>
          <p:cNvSpPr/>
          <p:nvPr/>
        </p:nvSpPr>
        <p:spPr>
          <a:xfrm>
            <a:off x="3520440" y="4069080"/>
            <a:ext cx="1371600" cy="411480"/>
          </a:xfrm>
          <a:prstGeom prst="rect">
            <a:avLst/>
          </a:prstGeom>
          <a:noFill/>
          <a:ln>
            <a:noFill/>
          </a:ln>
        </p:spPr>
        <p:txBody>
          <a:bodyPr wrap="square" lIns="45720" tIns="27432" rIns="45720" bIns="27432" anchor="ctr">
            <a:normAutofit/>
          </a:bodyPr>
          <a:lstStyle/>
          <a:p>
            <a:pPr algn="r"/>
            <a:r>
              <a:rPr lang="en-US" sz="1200" b="0" dirty="0">
                <a:solidFill>
                  <a:srgbClr val="292223"/>
                </a:solidFill>
                <a:latin typeface="League Spartan"/>
              </a:rPr>
              <a:t>backup</a:t>
            </a:r>
          </a:p>
        </p:txBody>
      </p:sp>
      <p:sp>
        <p:nvSpPr>
          <p:cNvPr id="815" name="Diagram 815"/>
          <p:cNvSpPr/>
          <p:nvPr/>
        </p:nvSpPr>
        <p:spPr>
          <a:xfrm>
            <a:off x="7269480" y="4069080"/>
            <a:ext cx="1371600" cy="411480"/>
          </a:xfrm>
          <a:prstGeom prst="rect">
            <a:avLst/>
          </a:prstGeom>
          <a:noFill/>
          <a:ln>
            <a:noFill/>
          </a:ln>
        </p:spPr>
        <p:txBody>
          <a:bodyPr wrap="square" lIns="45720" tIns="27432" rIns="45720" bIns="27432" anchor="ctr">
            <a:normAutofit/>
          </a:bodyPr>
          <a:lstStyle/>
          <a:p>
            <a:pPr algn="l"/>
            <a:r>
              <a:rPr lang="en-US" sz="1200" b="0" dirty="0">
                <a:solidFill>
                  <a:srgbClr val="292223"/>
                </a:solidFill>
                <a:latin typeface="League Spartan"/>
              </a:rPr>
              <a:t>restore</a:t>
            </a:r>
          </a:p>
        </p:txBody>
      </p:sp>
      <p:sp>
        <p:nvSpPr>
          <p:cNvPr id="816" name="Diagram 816"/>
          <p:cNvSpPr/>
          <p:nvPr/>
        </p:nvSpPr>
        <p:spPr>
          <a:xfrm>
            <a:off x="3520440" y="6035040"/>
            <a:ext cx="5120640" cy="731520"/>
          </a:xfrm>
          <a:prstGeom prst="rect">
            <a:avLst/>
          </a:prstGeom>
          <a:solidFill>
            <a:srgbClr val="EFE6DA"/>
          </a:solidFill>
          <a:ln w="12700">
            <a:solidFill>
              <a:srgbClr val="8A7F80"/>
            </a:solidFill>
          </a:ln>
        </p:spPr>
        <p:txBody>
          <a:bodyPr wrap="square" lIns="45720" tIns="27432" rIns="45720" bIns="27432" anchor="ctr">
            <a:normAutofit/>
          </a:bodyPr>
          <a:lstStyle/>
          <a:p>
            <a:pPr algn="ctr"/>
            <a:r>
              <a:rPr lang="en-US" sz="1300" b="0" dirty="0">
                <a:solidFill>
                  <a:srgbClr val="292223"/>
                </a:solidFill>
                <a:latin typeface="League Spartan"/>
              </a:rPr>
              <a:t>Managed clusters: ocp (DC) and dr (DR)</a:t>
            </a:r>
          </a:p>
        </p:txBody>
      </p:sp>
      <p:cxnSp>
        <p:nvCxnSpPr>
          <p:cNvPr id="817" name="Connector 817"/>
          <p:cNvCxnSpPr/>
          <p:nvPr/>
        </p:nvCxnSpPr>
        <p:spPr>
          <a:xfrm>
            <a:off x="3886200" y="3931920"/>
            <a:ext cx="0" cy="2103120"/>
          </a:xfrm>
          <a:prstGeom prst="line">
            <a:avLst/>
          </a:prstGeom>
          <a:ln w="19050">
            <a:solidFill>
              <a:srgbClr val="292223"/>
            </a:solidFill>
            <a:tailEnd type="triangle"/>
          </a:ln>
        </p:spPr>
      </p:cxnSp>
      <p:cxnSp>
        <p:nvCxnSpPr>
          <p:cNvPr id="818" name="Connector 818"/>
          <p:cNvCxnSpPr/>
          <p:nvPr/>
        </p:nvCxnSpPr>
        <p:spPr>
          <a:xfrm>
            <a:off x="8275320" y="3931920"/>
            <a:ext cx="0" cy="2103120"/>
          </a:xfrm>
          <a:prstGeom prst="line">
            <a:avLst/>
          </a:prstGeom>
          <a:ln w="19050">
            <a:solidFill>
              <a:srgbClr val="8A7F80"/>
            </a:solidFill>
            <a:prstDash val="dash"/>
            <a:tailEnd type="triangle"/>
          </a:ln>
        </p:spPr>
      </p:cxnSp>
      <p:sp>
        <p:nvSpPr>
          <p:cNvPr id="819" name="Diagram 819"/>
          <p:cNvSpPr/>
          <p:nvPr/>
        </p:nvSpPr>
        <p:spPr>
          <a:xfrm>
            <a:off x="3520440" y="6903720"/>
            <a:ext cx="5120640" cy="457200"/>
          </a:xfrm>
          <a:prstGeom prst="rect">
            <a:avLst/>
          </a:prstGeom>
          <a:noFill/>
          <a:ln>
            <a:noFill/>
          </a:ln>
        </p:spPr>
        <p:txBody>
          <a:bodyPr wrap="square" lIns="45720" tIns="27432" rIns="45720" bIns="27432" anchor="ctr">
            <a:normAutofit/>
          </a:bodyPr>
          <a:lstStyle/>
          <a:p>
            <a:pPr algn="ctr"/>
            <a:r>
              <a:rPr lang="en-US" sz="1300" b="1" dirty="0">
                <a:solidFill>
                  <a:srgbClr val="292223"/>
                </a:solidFill>
                <a:latin typeface="League Spartan"/>
              </a:rPr>
              <a:t>Activation is a deliberate administrator decision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3E3335"/>
        </a:solidFill>
      </p:bgPr>
    </p:bg>
    <p:spTree>
      <p:nvGrpSpPr>
        <p:cNvPr id="1" name=""/>
        <p:cNvGrpSpPr/>
        <p:nvPr/>
      </p:nvGrpSpPr>
      <p:grpSpPr>
        <a:xfrm>
          <a:off x="0" y="0"/>
          <a:ext cx="0" cy="0"/>
          <a:chOff x="0" y="0"/>
          <a:chExt cx="0" cy="0"/>
        </a:xfrm>
      </p:grpSpPr>
      <p:sp>
        <p:nvSpPr>
          <p:cNvPr id="2" name="Shape 0"/>
          <p:cNvSpPr/>
          <p:nvPr/>
        </p:nvSpPr>
        <p:spPr>
          <a:xfrm rot="10800000">
            <a:off x="349301" y="164362"/>
            <a:ext cx="402336" cy="99997"/>
          </a:xfrm>
          <a:prstGeom prst="snip2DiagRect">
            <a:avLst/>
          </a:prstGeom>
          <a:solidFill>
            <a:srgbClr val="534447"/>
          </a:solidFill>
          <a:ln/>
        </p:spPr>
      </p:sp>
      <p:sp>
        <p:nvSpPr>
          <p:cNvPr id="3" name="Shape 1"/>
          <p:cNvSpPr/>
          <p:nvPr/>
        </p:nvSpPr>
        <p:spPr>
          <a:xfrm rot="10800000">
            <a:off x="456286" y="-6896"/>
            <a:ext cx="402336" cy="99997"/>
          </a:xfrm>
          <a:prstGeom prst="snip2DiagRect">
            <a:avLst/>
          </a:prstGeom>
          <a:solidFill>
            <a:srgbClr val="9D878C"/>
          </a:solidFill>
          <a:ln/>
        </p:spPr>
      </p:sp>
      <p:sp>
        <p:nvSpPr>
          <p:cNvPr id="4" name="Text 2"/>
          <p:cNvSpPr txBox="1"/>
          <p:nvPr/>
        </p:nvSpPr>
        <p:spPr>
          <a:xfrm>
            <a:off x="8778240" y="197694"/>
            <a:ext cx="3251606" cy="328724"/>
          </a:xfrm>
          <a:prstGeom prst="rect">
            <a:avLst/>
          </a:prstGeom>
          <a:noFill/>
          <a:ln/>
        </p:spPr>
        <p:txBody>
          <a:bodyPr wrap="square" lIns="91440" tIns="45720" rIns="91440" bIns="45720" rtlCol="0" anchor="t"/>
          <a:lstStyle/>
          <a:p>
            <a:pPr algn="r" indent="0" marL="0">
              <a:lnSpc>
                <a:spcPct val="90000"/>
              </a:lnSpc>
              <a:buNone/>
            </a:pPr>
            <a:r>
              <a:rPr lang="en-US" sz="1050" b="1" spc="100" kern="0" dirty="0">
                <a:solidFill>
                  <a:srgbClr val="DED6D9"/>
                </a:solidFill>
                <a:latin typeface="Bodoni Moda" pitchFamily="34" charset="0"/>
                <a:ea typeface="Bodoni Moda" pitchFamily="34" charset="-122"/>
                <a:cs typeface="Bodoni Moda" pitchFamily="34" charset="-120"/>
              </a:rPr>
              <a:t>COMPTECH NETWORK SYSTEMS</a:t>
            </a:r>
          </a:p>
        </p:txBody>
      </p:sp>
      <p:sp>
        <p:nvSpPr>
          <p:cNvPr id="5" name="Text 3"/>
          <p:cNvSpPr txBox="1"/>
          <p:nvPr/>
        </p:nvSpPr>
        <p:spPr>
          <a:xfrm>
            <a:off x="8778240" y="458605"/>
            <a:ext cx="3251606" cy="271255"/>
          </a:xfrm>
          <a:prstGeom prst="rect">
            <a:avLst/>
          </a:prstGeom>
          <a:noFill/>
          <a:ln/>
        </p:spPr>
        <p:txBody>
          <a:bodyPr wrap="square" lIns="91440" tIns="45720" rIns="91440" bIns="45720" rtlCol="0" anchor="t"/>
          <a:lstStyle/>
          <a:p>
            <a:pPr algn="r" indent="0" marL="0">
              <a:lnSpc>
                <a:spcPct val="90000"/>
              </a:lnSpc>
              <a:buNone/>
            </a:pPr>
            <a:r>
              <a:rPr lang="en-US" sz="800" i="1" dirty="0">
                <a:solidFill>
                  <a:srgbClr val="DED6D9"/>
                </a:solidFill>
                <a:latin typeface="Bodoni Moda" pitchFamily="34" charset="0"/>
                <a:ea typeface="Bodoni Moda" pitchFamily="34" charset="-122"/>
                <a:cs typeface="Bodoni Moda" pitchFamily="34" charset="-120"/>
              </a:rPr>
              <a:t>DR, business continuity and backup</a:t>
            </a:r>
          </a:p>
        </p:txBody>
      </p:sp>
      <p:sp>
        <p:nvSpPr>
          <p:cNvPr id="6" name="Text 4"/>
          <p:cNvSpPr txBox="1"/>
          <p:nvPr/>
        </p:nvSpPr>
        <p:spPr>
          <a:xfrm>
            <a:off x="11636654" y="8139947"/>
            <a:ext cx="520294" cy="348264"/>
          </a:xfrm>
          <a:prstGeom prst="rect">
            <a:avLst/>
          </a:prstGeom>
          <a:noFill/>
          <a:ln/>
        </p:spPr>
        <p:txBody>
          <a:bodyPr wrap="square" lIns="91440" tIns="45720" rIns="91440" bIns="45720" rtlCol="0" anchor="t"/>
          <a:lstStyle/>
          <a:p>
            <a:pPr algn="ctr" indent="0" marL="0">
              <a:lnSpc>
                <a:spcPct val="100000"/>
              </a:lnSpc>
              <a:buNone/>
            </a:pPr>
            <a:r>
              <a:rPr lang="en-US" sz="1200" dirty="0">
                <a:solidFill>
                  <a:srgbClr val="DED6D9"/>
                </a:solidFill>
                <a:latin typeface="Bodoni Moda" pitchFamily="34" charset="0"/>
                <a:ea typeface="Bodoni Moda" pitchFamily="34" charset="-122"/>
                <a:cs typeface="Bodoni Moda" pitchFamily="34" charset="-120"/>
              </a:rPr>
              <a:t>17</a:t>
            </a:r>
          </a:p>
        </p:txBody>
      </p:sp>
      <p:sp>
        <p:nvSpPr>
          <p:cNvPr id="9" name="Text 7"/>
          <p:cNvSpPr txBox="1"/>
          <p:nvPr/>
        </p:nvSpPr>
        <p:spPr>
          <a:xfrm>
            <a:off x="3566160" y="777240"/>
            <a:ext cx="5056632" cy="534464"/>
          </a:xfrm>
          <a:prstGeom prst="rect">
            <a:avLst/>
          </a:prstGeom>
          <a:noFill/>
          <a:ln/>
        </p:spPr>
        <p:txBody>
          <a:bodyPr wrap="square" lIns="91440" tIns="45720" rIns="91440" bIns="45720" rtlCol="0" anchor="t"/>
          <a:lstStyle/>
          <a:p>
            <a:pPr algn="ctr" indent="0" marL="0">
              <a:lnSpc>
                <a:spcPct val="90000"/>
              </a:lnSpc>
              <a:buNone/>
            </a:pPr>
            <a:r>
              <a:rPr lang="en-US" sz="2400" dirty="0">
                <a:solidFill>
                  <a:srgbClr val="D9C6AE"/>
                </a:solidFill>
                <a:latin typeface="Bodoni Moda" pitchFamily="34" charset="0"/>
                <a:ea typeface="Bodoni Moda" pitchFamily="34" charset="-122"/>
                <a:cs typeface="Bodoni Moda" pitchFamily="34" charset="-120"/>
              </a:rPr>
              <a:t>Comptech lab</a:t>
            </a:r>
          </a:p>
        </p:txBody>
      </p:sp>
      <p:sp>
        <p:nvSpPr>
          <p:cNvPr id="10" name="Text 8"/>
          <p:cNvSpPr txBox="1"/>
          <p:nvPr/>
        </p:nvSpPr>
        <p:spPr>
          <a:xfrm>
            <a:off x="1371600" y="1280160"/>
            <a:ext cx="9445752" cy="868680"/>
          </a:xfrm>
          <a:prstGeom prst="rect">
            <a:avLst/>
          </a:prstGeom>
          <a:noFill/>
          <a:ln/>
        </p:spPr>
        <p:txBody>
          <a:bodyPr wrap="square" lIns="91440" tIns="45720" rIns="91440" bIns="45720" rtlCol="0" anchor="t"/>
          <a:lstStyle/>
          <a:p>
            <a:pPr algn="ctr" indent="0" marL="0">
              <a:lnSpc>
                <a:spcPct val="90000"/>
              </a:lnSpc>
              <a:buNone/>
            </a:pPr>
            <a:r>
              <a:rPr lang="en-US" sz="4000" dirty="0">
                <a:solidFill>
                  <a:srgbClr val="DED6D9"/>
                </a:solidFill>
                <a:latin typeface="Bodoni Moda" pitchFamily="34" charset="0"/>
                <a:ea typeface="Bodoni Moda" pitchFamily="34" charset="-122"/>
                <a:cs typeface="Bodoni Moda" pitchFamily="34" charset="-120"/>
              </a:rPr>
              <a:t>The demo environment</a:t>
            </a:r>
          </a:p>
        </p:txBody>
      </p:sp>
      <p:sp>
        <p:nvSpPr>
          <p:cNvPr id="909" name="Diagram 909"/>
          <p:cNvSpPr/>
          <p:nvPr/>
        </p:nvSpPr>
        <p:spPr>
          <a:xfrm>
            <a:off x="914400" y="2331720"/>
            <a:ext cx="4023360" cy="868680"/>
          </a:xfrm>
          <a:prstGeom prst="rect">
            <a:avLst/>
          </a:prstGeom>
          <a:solidFill>
            <a:srgbClr val="84663F"/>
          </a:solidFill>
          <a:ln>
            <a:noFill/>
          </a:ln>
        </p:spPr>
        <p:txBody>
          <a:bodyPr wrap="square" lIns="45720" tIns="27432" rIns="45720" bIns="27432" anchor="ctr">
            <a:normAutofit/>
          </a:bodyPr>
          <a:lstStyle/>
          <a:p>
            <a:pPr algn="ctr"/>
            <a:r>
              <a:rPr lang="en-US" sz="1300" b="0" dirty="0">
                <a:solidFill>
                  <a:srgbClr val="FFFFFF"/>
                </a:solidFill>
                <a:latin typeface="League Spartan"/>
              </a:rPr>
              <a:t>acm-dc</a:t>
            </a:r>
          </a:p>
          <a:p>
            <a:pPr algn="ctr"/>
            <a:r>
              <a:rPr lang="en-US" sz="1300" b="0" dirty="0">
                <a:solidFill>
                  <a:srgbClr val="FFFFFF"/>
                </a:solidFill>
                <a:latin typeface="League Spartan"/>
              </a:rPr>
              <a:t>Main ACM hub, manages both clusters</a:t>
            </a:r>
          </a:p>
        </p:txBody>
      </p:sp>
      <p:sp>
        <p:nvSpPr>
          <p:cNvPr id="910" name="Diagram 910"/>
          <p:cNvSpPr/>
          <p:nvPr/>
        </p:nvSpPr>
        <p:spPr>
          <a:xfrm>
            <a:off x="7251192" y="2331720"/>
            <a:ext cx="4023360" cy="868680"/>
          </a:xfrm>
          <a:prstGeom prst="rect">
            <a:avLst/>
          </a:prstGeom>
          <a:solidFill>
            <a:srgbClr val="534447"/>
          </a:solidFill>
          <a:ln w="12700">
            <a:solidFill>
              <a:srgbClr val="D9C6AE"/>
            </a:solidFill>
          </a:ln>
        </p:spPr>
        <p:txBody>
          <a:bodyPr wrap="square" lIns="45720" tIns="27432" rIns="45720" bIns="27432" anchor="ctr">
            <a:normAutofit/>
          </a:bodyPr>
          <a:lstStyle/>
          <a:p>
            <a:pPr algn="ctr"/>
            <a:r>
              <a:rPr lang="en-US" sz="1300" b="0" dirty="0">
                <a:solidFill>
                  <a:srgbClr val="DED6D9"/>
                </a:solidFill>
                <a:latin typeface="League Spartan"/>
              </a:rPr>
              <a:t>acm-dr</a:t>
            </a:r>
          </a:p>
          <a:p>
            <a:pPr algn="ctr"/>
            <a:r>
              <a:rPr lang="en-US" sz="1300" b="0" dirty="0">
                <a:solidFill>
                  <a:srgbClr val="DED6D9"/>
                </a:solidFill>
                <a:latin typeface="League Spartan"/>
              </a:rPr>
              <a:t>Standby hub, restores hub backups</a:t>
            </a:r>
          </a:p>
        </p:txBody>
      </p:sp>
      <p:cxnSp>
        <p:nvCxnSpPr>
          <p:cNvPr id="911" name="Connector 911"/>
          <p:cNvCxnSpPr/>
          <p:nvPr/>
        </p:nvCxnSpPr>
        <p:spPr>
          <a:xfrm>
            <a:off x="4937760" y="2761488"/>
            <a:ext cx="2313432" cy="0"/>
          </a:xfrm>
          <a:prstGeom prst="line">
            <a:avLst/>
          </a:prstGeom>
          <a:ln w="22225">
            <a:solidFill>
              <a:srgbClr val="D9C6AE"/>
            </a:solidFill>
            <a:prstDash val="dash"/>
            <a:tailEnd type="triangle"/>
          </a:ln>
        </p:spPr>
      </p:cxnSp>
      <p:sp>
        <p:nvSpPr>
          <p:cNvPr id="912" name="Diagram 912"/>
          <p:cNvSpPr/>
          <p:nvPr/>
        </p:nvSpPr>
        <p:spPr>
          <a:xfrm>
            <a:off x="4983480" y="2286000"/>
            <a:ext cx="2221992" cy="411480"/>
          </a:xfrm>
          <a:prstGeom prst="rect">
            <a:avLst/>
          </a:prstGeom>
          <a:noFill/>
          <a:ln>
            <a:noFill/>
          </a:ln>
        </p:spPr>
        <p:txBody>
          <a:bodyPr wrap="square" lIns="45720" tIns="27432" rIns="45720" bIns="27432" anchor="ctr">
            <a:normAutofit/>
          </a:bodyPr>
          <a:lstStyle/>
          <a:p>
            <a:pPr algn="ctr"/>
            <a:r>
              <a:rPr lang="en-US" sz="1200" b="0" dirty="0">
                <a:solidFill>
                  <a:srgbClr val="D9C6AE"/>
                </a:solidFill>
                <a:latin typeface="League Spartan"/>
              </a:rPr>
              <a:t>hub backups</a:t>
            </a:r>
          </a:p>
        </p:txBody>
      </p:sp>
      <p:sp>
        <p:nvSpPr>
          <p:cNvPr id="913" name="Diagram 913"/>
          <p:cNvSpPr/>
          <p:nvPr/>
        </p:nvSpPr>
        <p:spPr>
          <a:xfrm>
            <a:off x="548640" y="3611880"/>
            <a:ext cx="11091672" cy="4434840"/>
          </a:xfrm>
          <a:prstGeom prst="rect">
            <a:avLst/>
          </a:prstGeom>
          <a:noFill/>
          <a:ln w="12700">
            <a:solidFill>
              <a:srgbClr val="8A7F80"/>
            </a:solidFill>
            <a:prstDash val="dash"/>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914" name="Diagram 914"/>
          <p:cNvSpPr/>
          <p:nvPr/>
        </p:nvSpPr>
        <p:spPr>
          <a:xfrm>
            <a:off x="914400" y="3886200"/>
            <a:ext cx="4572000" cy="3429000"/>
          </a:xfrm>
          <a:prstGeom prst="rect">
            <a:avLst/>
          </a:prstGeom>
          <a:solidFill>
            <a:srgbClr val="534447"/>
          </a:solidFill>
          <a:ln>
            <a:no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915" name="Diagram 915"/>
          <p:cNvSpPr/>
          <p:nvPr/>
        </p:nvSpPr>
        <p:spPr>
          <a:xfrm>
            <a:off x="1097280" y="3950208"/>
            <a:ext cx="4206240" cy="502920"/>
          </a:xfrm>
          <a:prstGeom prst="rect">
            <a:avLst/>
          </a:prstGeom>
          <a:noFill/>
          <a:ln>
            <a:noFill/>
          </a:ln>
        </p:spPr>
        <p:txBody>
          <a:bodyPr wrap="square" lIns="45720" tIns="27432" rIns="45720" bIns="27432" anchor="ctr">
            <a:normAutofit/>
          </a:bodyPr>
          <a:lstStyle/>
          <a:p>
            <a:pPr algn="ctr"/>
            <a:r>
              <a:rPr lang="en-US" sz="1500" b="1" dirty="0">
                <a:solidFill>
                  <a:srgbClr val="FFFFFF"/>
                </a:solidFill>
                <a:latin typeface="League Spartan"/>
              </a:rPr>
              <a:t>ocp  |  DC cluster</a:t>
            </a:r>
          </a:p>
        </p:txBody>
      </p:sp>
      <p:sp>
        <p:nvSpPr>
          <p:cNvPr id="916" name="Diagram 916"/>
          <p:cNvSpPr/>
          <p:nvPr/>
        </p:nvSpPr>
        <p:spPr>
          <a:xfrm>
            <a:off x="1188720" y="4526280"/>
            <a:ext cx="4023360" cy="566928"/>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DED6D9"/>
                </a:solidFill>
                <a:latin typeface="League Spartan"/>
              </a:rPr>
              <a:t>3 control-plane + 3 worker nodes</a:t>
            </a:r>
          </a:p>
        </p:txBody>
      </p:sp>
      <p:sp>
        <p:nvSpPr>
          <p:cNvPr id="917" name="Diagram 917"/>
          <p:cNvSpPr/>
          <p:nvPr/>
        </p:nvSpPr>
        <p:spPr>
          <a:xfrm>
            <a:off x="1188720" y="5239512"/>
            <a:ext cx="4023360" cy="566928"/>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DED6D9"/>
                </a:solidFill>
                <a:latin typeface="League Spartan"/>
              </a:rPr>
              <a:t>2 bare-metal GPU nodes</a:t>
            </a:r>
          </a:p>
        </p:txBody>
      </p:sp>
      <p:sp>
        <p:nvSpPr>
          <p:cNvPr id="918" name="Diagram 918"/>
          <p:cNvSpPr/>
          <p:nvPr/>
        </p:nvSpPr>
        <p:spPr>
          <a:xfrm>
            <a:off x="1188720" y="6583680"/>
            <a:ext cx="4023360" cy="566928"/>
          </a:xfrm>
          <a:prstGeom prst="rect">
            <a:avLst/>
          </a:prstGeom>
          <a:solidFill>
            <a:srgbClr val="D9C6AE"/>
          </a:solidFill>
          <a:ln>
            <a:noFill/>
          </a:ln>
        </p:spPr>
        <p:txBody>
          <a:bodyPr wrap="square" lIns="45720" tIns="27432" rIns="45720" bIns="27432" anchor="ctr">
            <a:normAutofit/>
          </a:bodyPr>
          <a:lstStyle/>
          <a:p>
            <a:pPr algn="ctr"/>
            <a:r>
              <a:rPr lang="en-US" sz="1300" b="1" dirty="0">
                <a:solidFill>
                  <a:srgbClr val="292223"/>
                </a:solidFill>
                <a:latin typeface="League Spartan"/>
              </a:rPr>
              <a:t>ONTAP Select: ontap-ocp</a:t>
            </a:r>
          </a:p>
        </p:txBody>
      </p:sp>
      <p:sp>
        <p:nvSpPr>
          <p:cNvPr id="919" name="Diagram 919"/>
          <p:cNvSpPr/>
          <p:nvPr/>
        </p:nvSpPr>
        <p:spPr>
          <a:xfrm>
            <a:off x="6702552" y="3886200"/>
            <a:ext cx="4572000" cy="3429000"/>
          </a:xfrm>
          <a:prstGeom prst="rect">
            <a:avLst/>
          </a:prstGeom>
          <a:solidFill>
            <a:srgbClr val="534447"/>
          </a:solidFill>
          <a:ln>
            <a:noFill/>
          </a:ln>
        </p:spPr>
        <p:txBody>
          <a:bodyPr wrap="square" lIns="45720" tIns="27432" rIns="45720" bIns="27432" anchor="ctr">
            <a:normAutofit/>
          </a:bodyPr>
          <a:lstStyle/>
          <a:p>
            <a:pPr algn="ctr"/>
            <a:r>
              <a:rPr lang="en-US" sz="1100" b="0" dirty="0">
                <a:solidFill>
                  <a:srgbClr val="292223"/>
                </a:solidFill>
                <a:latin typeface="League Spartan"/>
              </a:rPr>
              <a:t/>
            </a:r>
          </a:p>
        </p:txBody>
      </p:sp>
      <p:sp>
        <p:nvSpPr>
          <p:cNvPr id="920" name="Diagram 920"/>
          <p:cNvSpPr/>
          <p:nvPr/>
        </p:nvSpPr>
        <p:spPr>
          <a:xfrm>
            <a:off x="6885432" y="3950208"/>
            <a:ext cx="4206240" cy="502920"/>
          </a:xfrm>
          <a:prstGeom prst="rect">
            <a:avLst/>
          </a:prstGeom>
          <a:noFill/>
          <a:ln>
            <a:noFill/>
          </a:ln>
        </p:spPr>
        <p:txBody>
          <a:bodyPr wrap="square" lIns="45720" tIns="27432" rIns="45720" bIns="27432" anchor="ctr">
            <a:normAutofit/>
          </a:bodyPr>
          <a:lstStyle/>
          <a:p>
            <a:pPr algn="ctr"/>
            <a:r>
              <a:rPr lang="en-US" sz="1500" b="1" dirty="0">
                <a:solidFill>
                  <a:srgbClr val="FFFFFF"/>
                </a:solidFill>
                <a:latin typeface="League Spartan"/>
              </a:rPr>
              <a:t>dr  |  DR cluster</a:t>
            </a:r>
          </a:p>
        </p:txBody>
      </p:sp>
      <p:sp>
        <p:nvSpPr>
          <p:cNvPr id="921" name="Diagram 921"/>
          <p:cNvSpPr/>
          <p:nvPr/>
        </p:nvSpPr>
        <p:spPr>
          <a:xfrm>
            <a:off x="6976872" y="4526280"/>
            <a:ext cx="4023360" cy="566928"/>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DED6D9"/>
                </a:solidFill>
                <a:latin typeface="League Spartan"/>
              </a:rPr>
              <a:t>Single-node OpenShift</a:t>
            </a:r>
          </a:p>
        </p:txBody>
      </p:sp>
      <p:sp>
        <p:nvSpPr>
          <p:cNvPr id="922" name="Diagram 922"/>
          <p:cNvSpPr/>
          <p:nvPr/>
        </p:nvSpPr>
        <p:spPr>
          <a:xfrm>
            <a:off x="6976872" y="5239512"/>
            <a:ext cx="4023360" cy="566928"/>
          </a:xfrm>
          <a:prstGeom prst="rect">
            <a:avLst/>
          </a:prstGeom>
          <a:solidFill>
            <a:srgbClr val="3E3233"/>
          </a:solidFill>
          <a:ln>
            <a:noFill/>
          </a:ln>
        </p:spPr>
        <p:txBody>
          <a:bodyPr wrap="square" lIns="45720" tIns="27432" rIns="45720" bIns="27432" anchor="ctr">
            <a:normAutofit/>
          </a:bodyPr>
          <a:lstStyle/>
          <a:p>
            <a:pPr algn="ctr"/>
            <a:r>
              <a:rPr lang="en-US" sz="1300" b="0" dirty="0">
                <a:solidFill>
                  <a:srgbClr val="DED6D9"/>
                </a:solidFill>
                <a:latin typeface="League Spartan"/>
              </a:rPr>
              <a:t>Receives replicated applications</a:t>
            </a:r>
          </a:p>
        </p:txBody>
      </p:sp>
      <p:sp>
        <p:nvSpPr>
          <p:cNvPr id="923" name="Diagram 923"/>
          <p:cNvSpPr/>
          <p:nvPr/>
        </p:nvSpPr>
        <p:spPr>
          <a:xfrm>
            <a:off x="6976872" y="6583680"/>
            <a:ext cx="4023360" cy="566928"/>
          </a:xfrm>
          <a:prstGeom prst="rect">
            <a:avLst/>
          </a:prstGeom>
          <a:solidFill>
            <a:srgbClr val="D9C6AE"/>
          </a:solidFill>
          <a:ln>
            <a:noFill/>
          </a:ln>
        </p:spPr>
        <p:txBody>
          <a:bodyPr wrap="square" lIns="45720" tIns="27432" rIns="45720" bIns="27432" anchor="ctr">
            <a:normAutofit/>
          </a:bodyPr>
          <a:lstStyle/>
          <a:p>
            <a:pPr algn="ctr"/>
            <a:r>
              <a:rPr lang="en-US" sz="1300" b="1" dirty="0">
                <a:solidFill>
                  <a:srgbClr val="292223"/>
                </a:solidFill>
                <a:latin typeface="League Spartan"/>
              </a:rPr>
              <a:t>ONTAP Select: ontap-dr</a:t>
            </a:r>
          </a:p>
        </p:txBody>
      </p:sp>
      <p:cxnSp>
        <p:nvCxnSpPr>
          <p:cNvPr id="924" name="Connector 924"/>
          <p:cNvCxnSpPr/>
          <p:nvPr/>
        </p:nvCxnSpPr>
        <p:spPr>
          <a:xfrm>
            <a:off x="5212080" y="6867144"/>
            <a:ext cx="1764792" cy="0"/>
          </a:xfrm>
          <a:prstGeom prst="line">
            <a:avLst/>
          </a:prstGeom>
          <a:ln w="28575">
            <a:solidFill>
              <a:srgbClr val="D9C6AE"/>
            </a:solidFill>
            <a:tailEnd type="triangle"/>
          </a:ln>
        </p:spPr>
      </p:cxnSp>
      <p:sp>
        <p:nvSpPr>
          <p:cNvPr id="925" name="Diagram 925"/>
          <p:cNvSpPr/>
          <p:nvPr/>
        </p:nvSpPr>
        <p:spPr>
          <a:xfrm>
            <a:off x="5486400" y="6419088"/>
            <a:ext cx="1216152" cy="384048"/>
          </a:xfrm>
          <a:prstGeom prst="rect">
            <a:avLst/>
          </a:prstGeom>
          <a:noFill/>
          <a:ln>
            <a:noFill/>
          </a:ln>
        </p:spPr>
        <p:txBody>
          <a:bodyPr wrap="square" lIns="45720" tIns="27432" rIns="45720" bIns="27432" anchor="ctr">
            <a:normAutofit/>
          </a:bodyPr>
          <a:lstStyle/>
          <a:p>
            <a:pPr algn="ctr"/>
            <a:r>
              <a:rPr lang="en-US" sz="1200" b="0" dirty="0">
                <a:solidFill>
                  <a:srgbClr val="D9C6AE"/>
                </a:solidFill>
                <a:latin typeface="League Spartan"/>
              </a:rPr>
              <a:t>SnapMirror</a:t>
            </a:r>
          </a:p>
        </p:txBody>
      </p:sp>
      <p:cxnSp>
        <p:nvCxnSpPr>
          <p:cNvPr id="926" name="Connector 926"/>
          <p:cNvCxnSpPr/>
          <p:nvPr/>
        </p:nvCxnSpPr>
        <p:spPr>
          <a:xfrm>
            <a:off x="5486400" y="5120640"/>
            <a:ext cx="1216152" cy="0"/>
          </a:xfrm>
          <a:prstGeom prst="line">
            <a:avLst/>
          </a:prstGeom>
          <a:ln w="22225">
            <a:solidFill>
              <a:srgbClr val="DED6D9"/>
            </a:solidFill>
            <a:headEnd type="triangle"/>
            <a:tailEnd type="triangle"/>
          </a:ln>
        </p:spPr>
      </p:cxnSp>
      <p:sp>
        <p:nvSpPr>
          <p:cNvPr id="927" name="Diagram 927"/>
          <p:cNvSpPr/>
          <p:nvPr/>
        </p:nvSpPr>
        <p:spPr>
          <a:xfrm>
            <a:off x="5440680" y="4617720"/>
            <a:ext cx="1307592" cy="384048"/>
          </a:xfrm>
          <a:prstGeom prst="rect">
            <a:avLst/>
          </a:prstGeom>
          <a:noFill/>
          <a:ln>
            <a:noFill/>
          </a:ln>
        </p:spPr>
        <p:txBody>
          <a:bodyPr wrap="square" lIns="45720" tIns="27432" rIns="45720" bIns="27432" anchor="ctr">
            <a:normAutofit/>
          </a:bodyPr>
          <a:lstStyle/>
          <a:p>
            <a:pPr algn="ctr"/>
            <a:r>
              <a:rPr lang="en-US" sz="1200" b="0" dirty="0">
                <a:solidFill>
                  <a:srgbClr val="DED6D9"/>
                </a:solidFill>
                <a:latin typeface="League Spartan"/>
              </a:rPr>
              <a:t>Submariner</a:t>
            </a:r>
          </a:p>
        </p:txBody>
      </p:sp>
      <p:cxnSp>
        <p:nvCxnSpPr>
          <p:cNvPr id="928" name="Connector 928"/>
          <p:cNvCxnSpPr/>
          <p:nvPr/>
        </p:nvCxnSpPr>
        <p:spPr>
          <a:xfrm>
            <a:off x="2011680" y="3200400"/>
            <a:ext cx="0" cy="685800"/>
          </a:xfrm>
          <a:prstGeom prst="line">
            <a:avLst/>
          </a:prstGeom>
          <a:ln w="22225">
            <a:solidFill>
              <a:srgbClr val="84663F"/>
            </a:solidFill>
            <a:tailEnd type="triangle"/>
          </a:ln>
        </p:spPr>
      </p:cxnSp>
      <p:cxnSp>
        <p:nvCxnSpPr>
          <p:cNvPr id="929" name="Connector 929"/>
          <p:cNvCxnSpPr/>
          <p:nvPr/>
        </p:nvCxnSpPr>
        <p:spPr>
          <a:xfrm>
            <a:off x="4206240" y="3200400"/>
            <a:ext cx="3566160" cy="685800"/>
          </a:xfrm>
          <a:prstGeom prst="line">
            <a:avLst/>
          </a:prstGeom>
          <a:ln w="22225">
            <a:solidFill>
              <a:srgbClr val="84663F"/>
            </a:solidFill>
            <a:tailEnd type="triangle"/>
          </a:ln>
        </p:spPr>
      </p:cxnSp>
      <p:sp>
        <p:nvSpPr>
          <p:cNvPr id="930" name="Diagram 930"/>
          <p:cNvSpPr/>
          <p:nvPr/>
        </p:nvSpPr>
        <p:spPr>
          <a:xfrm>
            <a:off x="731520" y="7452360"/>
            <a:ext cx="10698480" cy="457200"/>
          </a:xfrm>
          <a:prstGeom prst="rect">
            <a:avLst/>
          </a:prstGeom>
          <a:noFill/>
          <a:ln>
            <a:noFill/>
          </a:ln>
        </p:spPr>
        <p:txBody>
          <a:bodyPr wrap="square" lIns="45720" tIns="27432" rIns="45720" bIns="27432" anchor="ctr">
            <a:normAutofit/>
          </a:bodyPr>
          <a:lstStyle/>
          <a:p>
            <a:pPr algn="ctr"/>
            <a:r>
              <a:rPr lang="en-US" sz="1300" b="0" dirty="0">
                <a:solidFill>
                  <a:srgbClr val="D9C6AE"/>
                </a:solidFill>
                <a:latin typeface="League Spartan"/>
              </a:rPr>
              <a:t>Host: dl-385 server  |  All clusters on OpenShift 4.22 with FIPS mode enabled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Advisory</dc:title>
  <dc:subject>PptxGenJS Presentation</dc:subject>
  <dc:creator>PptxGenJS</dc:creator>
  <cp:lastModifiedBy>PptxGenJS</cp:lastModifiedBy>
  <cp:revision>1</cp:revision>
  <dcterms:created xsi:type="dcterms:W3CDTF">2026-10-26T17:59:42Z</dcterms:created>
  <dcterms:modified xsi:type="dcterms:W3CDTF">2026-10-26T17:59:42Z</dcterms:modified>
</cp:coreProperties>
</file>